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61" r:id="rId4"/>
    <p:sldId id="262" r:id="rId5"/>
    <p:sldId id="265" r:id="rId6"/>
    <p:sldId id="260" r:id="rId7"/>
    <p:sldId id="263" r:id="rId8"/>
    <p:sldId id="273" r:id="rId9"/>
    <p:sldId id="259" r:id="rId10"/>
    <p:sldId id="272" r:id="rId11"/>
    <p:sldId id="264" r:id="rId12"/>
    <p:sldId id="274" r:id="rId13"/>
    <p:sldId id="267" r:id="rId14"/>
    <p:sldId id="268" r:id="rId15"/>
    <p:sldId id="269" r:id="rId16"/>
    <p:sldId id="275" r:id="rId17"/>
    <p:sldId id="276" r:id="rId18"/>
    <p:sldId id="270" r:id="rId19"/>
    <p:sldId id="27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ACF82"/>
    <a:srgbClr val="E14D16"/>
    <a:srgbClr val="FF33CC"/>
    <a:srgbClr val="FFFF99"/>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07" autoAdjust="0"/>
  </p:normalViewPr>
  <p:slideViewPr>
    <p:cSldViewPr>
      <p:cViewPr varScale="1">
        <p:scale>
          <a:sx n="61" d="100"/>
          <a:sy n="61" d="100"/>
        </p:scale>
        <p:origin x="-1997"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C1D88C-6A69-4F6E-9B11-A9E7BFF04D58}" type="datetimeFigureOut">
              <a:rPr lang="fr-FR" smtClean="0"/>
              <a:t>11/03/2019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D63F04-AAC5-4C6A-A222-157092F113B8}" type="slidenum">
              <a:rPr lang="fr-FR" smtClean="0"/>
              <a:t>‹N°›</a:t>
            </a:fld>
            <a:endParaRPr lang="fr-FR"/>
          </a:p>
        </p:txBody>
      </p:sp>
    </p:spTree>
    <p:extLst>
      <p:ext uri="{BB962C8B-B14F-4D97-AF65-F5344CB8AC3E}">
        <p14:creationId xmlns:p14="http://schemas.microsoft.com/office/powerpoint/2010/main" val="3457091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dirty="0" smtClean="0"/>
              <a:t>Présentation du  jeu : ANR-30 profs-Teaser 5’58’’                                 10’</a:t>
            </a:r>
          </a:p>
          <a:p>
            <a:pPr lvl="0"/>
            <a:r>
              <a:rPr lang="fr-FR" dirty="0" smtClean="0"/>
              <a:t>Articuler la présentation du matériel de jeu (carnets, cartes, badges, …) avec les thématiques du teaser (moi et diaporama) pour fixer les apports du jeu et créer un espace de débat         20’  </a:t>
            </a:r>
          </a:p>
          <a:p>
            <a:pPr lvl="0"/>
            <a:r>
              <a:rPr lang="fr-FR" dirty="0" smtClean="0"/>
              <a:t>les questions des participants et les amener à débattre entre eux et les difficultés qu’ils pressentent pour la mise en œuvre d’un tel jeu (me tenir en retrait et noter les questions réponses si possible)   </a:t>
            </a:r>
          </a:p>
          <a:p>
            <a:r>
              <a:rPr lang="fr-FR" dirty="0" smtClean="0"/>
              <a:t>                                                                                                             15’</a:t>
            </a:r>
          </a:p>
          <a:p>
            <a:pPr lvl="0"/>
            <a:r>
              <a:rPr lang="fr-FR" dirty="0" smtClean="0"/>
              <a:t>Eclairage complémentaire à celui des participants                      5’</a:t>
            </a:r>
          </a:p>
          <a:p>
            <a:pPr lvl="0"/>
            <a:r>
              <a:rPr lang="fr-FR" dirty="0" smtClean="0"/>
              <a:t>site internet : comment l’utiliser efficacement                               10’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ED63F04-AAC5-4C6A-A222-157092F113B8}" type="slidenum">
              <a:rPr lang="fr-FR" smtClean="0"/>
              <a:t>2</a:t>
            </a:fld>
            <a:endParaRPr lang="fr-FR"/>
          </a:p>
        </p:txBody>
      </p:sp>
    </p:spTree>
    <p:extLst>
      <p:ext uri="{BB962C8B-B14F-4D97-AF65-F5344CB8AC3E}">
        <p14:creationId xmlns:p14="http://schemas.microsoft.com/office/powerpoint/2010/main" val="1399921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questions des participants et les amener à débattre entre eux et les difficultés qu’ils pressentent pour la mise en œuvre d’un tel jeu (me tenir en retrait et noter les questions réponses si possible)              				15’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Eclairage complémentaire à celui des participants       		</a:t>
            </a:r>
            <a:r>
              <a:rPr lang="fr-FR" baseline="0" dirty="0" smtClean="0"/>
              <a:t>      </a:t>
            </a:r>
            <a:r>
              <a:rPr lang="fr-FR" dirty="0" smtClean="0"/>
              <a:t>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ED63F04-AAC5-4C6A-A222-157092F113B8}" type="slidenum">
              <a:rPr lang="fr-FR" smtClean="0"/>
              <a:t>11</a:t>
            </a:fld>
            <a:endParaRPr lang="fr-FR"/>
          </a:p>
        </p:txBody>
      </p:sp>
    </p:spTree>
    <p:extLst>
      <p:ext uri="{BB962C8B-B14F-4D97-AF65-F5344CB8AC3E}">
        <p14:creationId xmlns:p14="http://schemas.microsoft.com/office/powerpoint/2010/main" val="353377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D63F04-AAC5-4C6A-A222-157092F113B8}" type="slidenum">
              <a:rPr lang="fr-FR" smtClean="0"/>
              <a:t>12</a:t>
            </a:fld>
            <a:endParaRPr lang="fr-FR"/>
          </a:p>
        </p:txBody>
      </p:sp>
    </p:spTree>
    <p:extLst>
      <p:ext uri="{BB962C8B-B14F-4D97-AF65-F5344CB8AC3E}">
        <p14:creationId xmlns:p14="http://schemas.microsoft.com/office/powerpoint/2010/main" val="3831118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Microsoft YaHei" charset="-122"/>
              </a:defRPr>
            </a:lvl1pPr>
            <a:lvl2pPr eaLnBrk="0">
              <a:tabLst>
                <a:tab pos="634643" algn="l"/>
                <a:tab pos="1269286" algn="l"/>
                <a:tab pos="1903929" algn="l"/>
                <a:tab pos="2538573" algn="l"/>
              </a:tabLst>
              <a:defRPr>
                <a:solidFill>
                  <a:schemeClr val="tx1"/>
                </a:solidFill>
                <a:latin typeface="Arial" charset="0"/>
                <a:ea typeface="Microsoft YaHei" charset="-122"/>
              </a:defRPr>
            </a:lvl2pPr>
            <a:lvl3pPr eaLnBrk="0">
              <a:tabLst>
                <a:tab pos="634643" algn="l"/>
                <a:tab pos="1269286" algn="l"/>
                <a:tab pos="1903929" algn="l"/>
                <a:tab pos="2538573" algn="l"/>
              </a:tabLst>
              <a:defRPr>
                <a:solidFill>
                  <a:schemeClr val="tx1"/>
                </a:solidFill>
                <a:latin typeface="Arial" charset="0"/>
                <a:ea typeface="Microsoft YaHei" charset="-122"/>
              </a:defRPr>
            </a:lvl3pPr>
            <a:lvl4pPr eaLnBrk="0">
              <a:tabLst>
                <a:tab pos="634643" algn="l"/>
                <a:tab pos="1269286" algn="l"/>
                <a:tab pos="1903929" algn="l"/>
                <a:tab pos="2538573" algn="l"/>
              </a:tabLst>
              <a:defRPr>
                <a:solidFill>
                  <a:schemeClr val="tx1"/>
                </a:solidFill>
                <a:latin typeface="Arial" charset="0"/>
                <a:ea typeface="Microsoft YaHei" charset="-122"/>
              </a:defRPr>
            </a:lvl4pPr>
            <a:lvl5pPr eaLnBrk="0">
              <a:tabLst>
                <a:tab pos="634643" algn="l"/>
                <a:tab pos="1269286" algn="l"/>
                <a:tab pos="1903929" algn="l"/>
                <a:tab pos="2538573" algn="l"/>
              </a:tabLst>
              <a:defRPr>
                <a:solidFill>
                  <a:schemeClr val="tx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Microsoft YaHei" charset="-122"/>
              </a:defRPr>
            </a:lvl9pPr>
          </a:lstStyle>
          <a:p>
            <a:pPr eaLnBrk="1">
              <a:buFont typeface="Times New Roman" pitchFamily="18" charset="0"/>
              <a:buNone/>
            </a:pPr>
            <a:fld id="{5BBA0B7F-3E40-4192-A3E0-E09E93804338}" type="slidenum">
              <a:rPr lang="fr-FR" altLang="fr-FR" smtClean="0">
                <a:solidFill>
                  <a:srgbClr val="000000"/>
                </a:solidFill>
                <a:latin typeface="Times New Roman" pitchFamily="18" charset="0"/>
              </a:rPr>
              <a:pPr eaLnBrk="1">
                <a:buFont typeface="Times New Roman" pitchFamily="18" charset="0"/>
                <a:buNone/>
              </a:pPr>
              <a:t>13</a:t>
            </a:fld>
            <a:endParaRPr lang="fr-FR" altLang="fr-FR" smtClean="0">
              <a:solidFill>
                <a:srgbClr val="000000"/>
              </a:solidFill>
              <a:latin typeface="Times New Roman" pitchFamily="18" charset="0"/>
            </a:endParaRPr>
          </a:p>
        </p:txBody>
      </p:sp>
      <p:sp>
        <p:nvSpPr>
          <p:cNvPr id="51203"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a:xfrm>
            <a:off x="653829" y="4002452"/>
            <a:ext cx="5551783" cy="43106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fr-FR" altLang="fr-FR" smtClean="0">
                <a:latin typeface="Times New Roman" pitchFamily="18" charset="0"/>
              </a:rPr>
              <a:t>Favorise le travail de l’équipe pédagogique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p:sp>
      <p:sp>
        <p:nvSpPr>
          <p:cNvPr id="532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Times New Roman" pitchFamily="18" charset="0"/>
              </a:rPr>
              <a:t>Un atout car le jeu va pouvoir s’adapter aux nombre des profs et à leur discipline</a:t>
            </a:r>
          </a:p>
          <a:p>
            <a:r>
              <a:rPr lang="fr-FR" altLang="fr-FR" smtClean="0">
                <a:latin typeface="Times New Roman" pitchFamily="18" charset="0"/>
              </a:rPr>
              <a:t>Fiches de savoirs minima par discipline</a:t>
            </a:r>
          </a:p>
        </p:txBody>
      </p:sp>
      <p:sp>
        <p:nvSpPr>
          <p:cNvPr id="53252"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Microsoft YaHei" charset="-122"/>
              </a:defRPr>
            </a:lvl1pPr>
            <a:lvl2pPr eaLnBrk="0">
              <a:tabLst>
                <a:tab pos="634643" algn="l"/>
                <a:tab pos="1269286" algn="l"/>
                <a:tab pos="1903929" algn="l"/>
                <a:tab pos="2538573" algn="l"/>
              </a:tabLst>
              <a:defRPr>
                <a:solidFill>
                  <a:schemeClr val="tx1"/>
                </a:solidFill>
                <a:latin typeface="Arial" charset="0"/>
                <a:ea typeface="Microsoft YaHei" charset="-122"/>
              </a:defRPr>
            </a:lvl2pPr>
            <a:lvl3pPr eaLnBrk="0">
              <a:tabLst>
                <a:tab pos="634643" algn="l"/>
                <a:tab pos="1269286" algn="l"/>
                <a:tab pos="1903929" algn="l"/>
                <a:tab pos="2538573" algn="l"/>
              </a:tabLst>
              <a:defRPr>
                <a:solidFill>
                  <a:schemeClr val="tx1"/>
                </a:solidFill>
                <a:latin typeface="Arial" charset="0"/>
                <a:ea typeface="Microsoft YaHei" charset="-122"/>
              </a:defRPr>
            </a:lvl3pPr>
            <a:lvl4pPr eaLnBrk="0">
              <a:tabLst>
                <a:tab pos="634643" algn="l"/>
                <a:tab pos="1269286" algn="l"/>
                <a:tab pos="1903929" algn="l"/>
                <a:tab pos="2538573" algn="l"/>
              </a:tabLst>
              <a:defRPr>
                <a:solidFill>
                  <a:schemeClr val="tx1"/>
                </a:solidFill>
                <a:latin typeface="Arial" charset="0"/>
                <a:ea typeface="Microsoft YaHei" charset="-122"/>
              </a:defRPr>
            </a:lvl4pPr>
            <a:lvl5pPr eaLnBrk="0">
              <a:tabLst>
                <a:tab pos="634643" algn="l"/>
                <a:tab pos="1269286" algn="l"/>
                <a:tab pos="1903929" algn="l"/>
                <a:tab pos="2538573" algn="l"/>
              </a:tabLst>
              <a:defRPr>
                <a:solidFill>
                  <a:schemeClr val="tx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Microsoft YaHei" charset="-122"/>
              </a:defRPr>
            </a:lvl9pPr>
          </a:lstStyle>
          <a:p>
            <a:pPr eaLnBrk="1">
              <a:buFont typeface="Times New Roman" pitchFamily="18" charset="0"/>
              <a:buNone/>
            </a:pPr>
            <a:fld id="{D47B4E6F-6D96-44C2-B313-826E50C6FD98}" type="slidenum">
              <a:rPr lang="fr-FR" altLang="fr-FR" smtClean="0">
                <a:solidFill>
                  <a:srgbClr val="000000"/>
                </a:solidFill>
                <a:latin typeface="Times New Roman" pitchFamily="18" charset="0"/>
              </a:rPr>
              <a:pPr eaLnBrk="1">
                <a:buFont typeface="Times New Roman" pitchFamily="18" charset="0"/>
                <a:buNone/>
              </a:pPr>
              <a:t>14</a:t>
            </a:fld>
            <a:endParaRPr lang="fr-FR" altLang="fr-FR" smtClean="0">
              <a:solidFill>
                <a:srgbClr val="000000"/>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Aller sur le site</a:t>
            </a:r>
            <a:endParaRPr lang="fr-FR" dirty="0"/>
          </a:p>
        </p:txBody>
      </p:sp>
      <p:sp>
        <p:nvSpPr>
          <p:cNvPr id="4" name="Espace réservé du numéro de diapositive 3"/>
          <p:cNvSpPr>
            <a:spLocks noGrp="1"/>
          </p:cNvSpPr>
          <p:nvPr>
            <p:ph type="sldNum" sz="quarter" idx="10"/>
          </p:nvPr>
        </p:nvSpPr>
        <p:spPr/>
        <p:txBody>
          <a:bodyPr/>
          <a:lstStyle/>
          <a:p>
            <a:fld id="{6ED63F04-AAC5-4C6A-A222-157092F113B8}" type="slidenum">
              <a:rPr lang="fr-FR" smtClean="0"/>
              <a:t>18</a:t>
            </a:fld>
            <a:endParaRPr lang="fr-FR"/>
          </a:p>
        </p:txBody>
      </p:sp>
    </p:spTree>
    <p:extLst>
      <p:ext uri="{BB962C8B-B14F-4D97-AF65-F5344CB8AC3E}">
        <p14:creationId xmlns:p14="http://schemas.microsoft.com/office/powerpoint/2010/main" val="146976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p:sp>
      <p:sp>
        <p:nvSpPr>
          <p:cNvPr id="389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dirty="0" smtClean="0">
                <a:latin typeface="Times New Roman" pitchFamily="18" charset="0"/>
              </a:rPr>
              <a:t>30 sec</a:t>
            </a:r>
          </a:p>
          <a:p>
            <a:r>
              <a:rPr lang="fr-FR" altLang="fr-FR" b="1" dirty="0" smtClean="0">
                <a:latin typeface="Times New Roman" pitchFamily="18" charset="0"/>
              </a:rPr>
              <a:t>Projet financé par l’Agence</a:t>
            </a:r>
            <a:r>
              <a:rPr lang="fr-FR" altLang="fr-FR" b="1" baseline="0" dirty="0" smtClean="0">
                <a:latin typeface="Times New Roman" pitchFamily="18" charset="0"/>
              </a:rPr>
              <a:t> Nationale de la Recherche entre 2014 et 2018</a:t>
            </a:r>
          </a:p>
        </p:txBody>
      </p:sp>
      <p:sp>
        <p:nvSpPr>
          <p:cNvPr id="38916"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Microsoft YaHei" charset="-122"/>
              </a:defRPr>
            </a:lvl1pPr>
            <a:lvl2pPr eaLnBrk="0">
              <a:tabLst>
                <a:tab pos="634643" algn="l"/>
                <a:tab pos="1269286" algn="l"/>
                <a:tab pos="1903929" algn="l"/>
                <a:tab pos="2538573" algn="l"/>
              </a:tabLst>
              <a:defRPr>
                <a:solidFill>
                  <a:schemeClr val="tx1"/>
                </a:solidFill>
                <a:latin typeface="Arial" charset="0"/>
                <a:ea typeface="Microsoft YaHei" charset="-122"/>
              </a:defRPr>
            </a:lvl2pPr>
            <a:lvl3pPr eaLnBrk="0">
              <a:tabLst>
                <a:tab pos="634643" algn="l"/>
                <a:tab pos="1269286" algn="l"/>
                <a:tab pos="1903929" algn="l"/>
                <a:tab pos="2538573" algn="l"/>
              </a:tabLst>
              <a:defRPr>
                <a:solidFill>
                  <a:schemeClr val="tx1"/>
                </a:solidFill>
                <a:latin typeface="Arial" charset="0"/>
                <a:ea typeface="Microsoft YaHei" charset="-122"/>
              </a:defRPr>
            </a:lvl3pPr>
            <a:lvl4pPr eaLnBrk="0">
              <a:tabLst>
                <a:tab pos="634643" algn="l"/>
                <a:tab pos="1269286" algn="l"/>
                <a:tab pos="1903929" algn="l"/>
                <a:tab pos="2538573" algn="l"/>
              </a:tabLst>
              <a:defRPr>
                <a:solidFill>
                  <a:schemeClr val="tx1"/>
                </a:solidFill>
                <a:latin typeface="Arial" charset="0"/>
                <a:ea typeface="Microsoft YaHei" charset="-122"/>
              </a:defRPr>
            </a:lvl4pPr>
            <a:lvl5pPr eaLnBrk="0">
              <a:tabLst>
                <a:tab pos="634643" algn="l"/>
                <a:tab pos="1269286" algn="l"/>
                <a:tab pos="1903929" algn="l"/>
                <a:tab pos="2538573" algn="l"/>
              </a:tabLst>
              <a:defRPr>
                <a:solidFill>
                  <a:schemeClr val="tx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Microsoft YaHei" charset="-122"/>
              </a:defRPr>
            </a:lvl9pPr>
          </a:lstStyle>
          <a:p>
            <a:pPr eaLnBrk="1">
              <a:buFont typeface="Times New Roman" pitchFamily="18" charset="0"/>
              <a:buNone/>
            </a:pPr>
            <a:fld id="{494F1D9A-C0A2-4A6A-914E-EF2BE7EBFEFC}" type="slidenum">
              <a:rPr lang="fr-FR" altLang="fr-FR" smtClean="0">
                <a:solidFill>
                  <a:srgbClr val="000000"/>
                </a:solidFill>
                <a:latin typeface="Times New Roman" pitchFamily="18" charset="0"/>
              </a:rPr>
              <a:pPr eaLnBrk="1">
                <a:buFont typeface="Times New Roman" pitchFamily="18" charset="0"/>
                <a:buNone/>
              </a:pPr>
              <a:t>3</a:t>
            </a:fld>
            <a:endParaRPr lang="fr-FR" altLang="fr-FR" smtClean="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1 min</a:t>
            </a:r>
          </a:p>
          <a:p>
            <a:r>
              <a:rPr lang="fr-FR" altLang="fr-FR" b="1" baseline="0" dirty="0" smtClean="0">
                <a:latin typeface="Times New Roman" pitchFamily="18" charset="0"/>
              </a:rPr>
              <a:t>Des partenaires institutionnels, une entreprise privée, des équipes enseignantes</a:t>
            </a:r>
          </a:p>
          <a:p>
            <a:endParaRPr lang="fr-FR" altLang="fr-FR" b="1" dirty="0" smtClean="0">
              <a:latin typeface="Times New Roman"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6ED63F04-AAC5-4C6A-A222-157092F113B8}" type="slidenum">
              <a:rPr lang="fr-FR" smtClean="0"/>
              <a:t>4</a:t>
            </a:fld>
            <a:endParaRPr lang="fr-FR"/>
          </a:p>
        </p:txBody>
      </p:sp>
    </p:spTree>
    <p:extLst>
      <p:ext uri="{BB962C8B-B14F-4D97-AF65-F5344CB8AC3E}">
        <p14:creationId xmlns:p14="http://schemas.microsoft.com/office/powerpoint/2010/main" val="185539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2 min</a:t>
            </a:r>
            <a:endParaRPr lang="fr-FR" b="1" dirty="0"/>
          </a:p>
        </p:txBody>
      </p:sp>
      <p:sp>
        <p:nvSpPr>
          <p:cNvPr id="4" name="Espace réservé du numéro de diapositive 3"/>
          <p:cNvSpPr>
            <a:spLocks noGrp="1"/>
          </p:cNvSpPr>
          <p:nvPr>
            <p:ph type="sldNum" sz="quarter" idx="10"/>
          </p:nvPr>
        </p:nvSpPr>
        <p:spPr/>
        <p:txBody>
          <a:bodyPr/>
          <a:lstStyle/>
          <a:p>
            <a:fld id="{6ED63F04-AAC5-4C6A-A222-157092F113B8}" type="slidenum">
              <a:rPr lang="fr-FR" smtClean="0"/>
              <a:t>5</a:t>
            </a:fld>
            <a:endParaRPr lang="fr-FR"/>
          </a:p>
        </p:txBody>
      </p:sp>
    </p:spTree>
    <p:extLst>
      <p:ext uri="{BB962C8B-B14F-4D97-AF65-F5344CB8AC3E}">
        <p14:creationId xmlns:p14="http://schemas.microsoft.com/office/powerpoint/2010/main" val="109813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1 min</a:t>
            </a:r>
          </a:p>
          <a:p>
            <a:endParaRPr lang="fr-FR" b="1" dirty="0"/>
          </a:p>
        </p:txBody>
      </p:sp>
      <p:sp>
        <p:nvSpPr>
          <p:cNvPr id="4" name="Espace réservé du numéro de diapositive 3"/>
          <p:cNvSpPr>
            <a:spLocks noGrp="1"/>
          </p:cNvSpPr>
          <p:nvPr>
            <p:ph type="sldNum" sz="quarter" idx="10"/>
          </p:nvPr>
        </p:nvSpPr>
        <p:spPr/>
        <p:txBody>
          <a:bodyPr/>
          <a:lstStyle/>
          <a:p>
            <a:fld id="{6ED63F04-AAC5-4C6A-A222-157092F113B8}" type="slidenum">
              <a:rPr lang="fr-FR" smtClean="0"/>
              <a:t>6</a:t>
            </a:fld>
            <a:endParaRPr lang="fr-FR"/>
          </a:p>
        </p:txBody>
      </p:sp>
    </p:spTree>
    <p:extLst>
      <p:ext uri="{BB962C8B-B14F-4D97-AF65-F5344CB8AC3E}">
        <p14:creationId xmlns:p14="http://schemas.microsoft.com/office/powerpoint/2010/main" val="383111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6 min</a:t>
            </a:r>
          </a:p>
          <a:p>
            <a:r>
              <a:rPr lang="fr-FR" dirty="0" smtClean="0"/>
              <a:t>Sur clé USB</a:t>
            </a:r>
            <a:r>
              <a:rPr lang="fr-FR" baseline="0" dirty="0" smtClean="0"/>
              <a:t> Corsair</a:t>
            </a:r>
            <a:endParaRPr lang="fr-FR" dirty="0"/>
          </a:p>
        </p:txBody>
      </p:sp>
      <p:sp>
        <p:nvSpPr>
          <p:cNvPr id="4" name="Espace réservé du numéro de diapositive 3"/>
          <p:cNvSpPr>
            <a:spLocks noGrp="1"/>
          </p:cNvSpPr>
          <p:nvPr>
            <p:ph type="sldNum" sz="quarter" idx="10"/>
          </p:nvPr>
        </p:nvSpPr>
        <p:spPr/>
        <p:txBody>
          <a:bodyPr/>
          <a:lstStyle/>
          <a:p>
            <a:fld id="{6ED63F04-AAC5-4C6A-A222-157092F113B8}" type="slidenum">
              <a:rPr lang="fr-FR" smtClean="0"/>
              <a:t>7</a:t>
            </a:fld>
            <a:endParaRPr lang="fr-FR"/>
          </a:p>
        </p:txBody>
      </p:sp>
    </p:spTree>
    <p:extLst>
      <p:ext uri="{BB962C8B-B14F-4D97-AF65-F5344CB8AC3E}">
        <p14:creationId xmlns:p14="http://schemas.microsoft.com/office/powerpoint/2010/main" val="2148833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20 min d’échanges avec les différentes diapos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Articuler la présentation du matériel de jeu (carnets, cartes, badges, …) avec les thématiques du teaser (moi et diaporama) pour fixer les apports du jeu et créer un espace de débat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FR" sz="7200" dirty="0" smtClean="0"/>
              <a:t>les caractéristiques du jeu que vous avez repérées ? </a:t>
            </a:r>
          </a:p>
          <a:p>
            <a:pPr lvl="1"/>
            <a:r>
              <a:rPr lang="fr-FR" sz="7200" dirty="0" smtClean="0"/>
              <a:t>En quoi contribuent-elles aux apprentissages des élèves ?</a:t>
            </a:r>
          </a:p>
          <a:p>
            <a:pPr lvl="1"/>
            <a:r>
              <a:rPr lang="fr-FR" sz="7200" dirty="0" smtClean="0"/>
              <a:t>Sont-elles de nature à perturber vos élèves ? Et pour quelle raison ? </a:t>
            </a:r>
          </a:p>
          <a:p>
            <a:endParaRPr lang="fr-FR" sz="7200" dirty="0" smtClean="0"/>
          </a:p>
          <a:p>
            <a:r>
              <a:rPr lang="fr-FR" sz="7200" dirty="0" smtClean="0"/>
              <a:t>en quoi ce jeu peut-il interroger votre pratique professionnelle ?</a:t>
            </a:r>
          </a:p>
          <a:p>
            <a:pPr lvl="1"/>
            <a:r>
              <a:rPr lang="fr-FR" sz="7200" dirty="0" smtClean="0"/>
              <a:t>En quoi ce jeu conforte-t-il votre pratique ? </a:t>
            </a:r>
          </a:p>
          <a:p>
            <a:pPr lvl="1"/>
            <a:r>
              <a:rPr lang="fr-FR" sz="7200" dirty="0" smtClean="0"/>
              <a:t>En quoi la bouscule-t-elle, la remet-elle en question ?</a:t>
            </a:r>
          </a:p>
          <a:p>
            <a:pPr lvl="1"/>
            <a:endParaRPr lang="fr-FR" sz="7200" dirty="0" smtClean="0"/>
          </a:p>
          <a:p>
            <a:r>
              <a:rPr lang="fr-FR" sz="7200" dirty="0" smtClean="0"/>
              <a:t>quel intérêt un enseignant aurait-il à introduire et utiliser ce jeu ?</a:t>
            </a:r>
          </a:p>
          <a:p>
            <a:r>
              <a:rPr lang="fr-FR" sz="7200" dirty="0" smtClean="0"/>
              <a:t>quels seraient les obstacles, les freins, les avantages, les facilitateurs pour mettre en œuvre un tel dispositif ?</a:t>
            </a:r>
          </a:p>
          <a:p>
            <a:endParaRPr lang="fr-FR" sz="7200" dirty="0" smtClean="0"/>
          </a:p>
          <a:p>
            <a:r>
              <a:rPr lang="fr-FR" sz="7200" dirty="0" smtClean="0"/>
              <a:t>quelle place, quel rôle pour l’enseignant lorsque les élèves jouent ?</a:t>
            </a:r>
          </a:p>
          <a:p>
            <a:endParaRPr lang="fr-FR" sz="7200" dirty="0" smtClean="0"/>
          </a:p>
          <a:p>
            <a:r>
              <a:rPr lang="fr-FR" sz="7200" dirty="0" smtClean="0"/>
              <a:t>les  difficultés et les facilités pressentis, les obstacles, les facilitateurs : </a:t>
            </a:r>
          </a:p>
          <a:p>
            <a:pPr lvl="1"/>
            <a:r>
              <a:rPr lang="fr-FR" sz="7200" dirty="0" smtClean="0"/>
              <a:t>Pour la préparation du projet </a:t>
            </a:r>
          </a:p>
          <a:p>
            <a:pPr lvl="1"/>
            <a:r>
              <a:rPr lang="fr-FR" sz="7200" dirty="0" smtClean="0"/>
              <a:t>Pour collaborer avec des collègues, avec l’administration de l’établissement</a:t>
            </a:r>
          </a:p>
          <a:p>
            <a:pPr lvl="1"/>
            <a:r>
              <a:rPr lang="fr-FR" sz="7200" dirty="0" smtClean="0"/>
              <a:t>Pour la mise en œuvre du jeu</a:t>
            </a:r>
          </a:p>
          <a:p>
            <a:pPr lvl="1"/>
            <a:r>
              <a:rPr lang="fr-FR" sz="7200" dirty="0" smtClean="0"/>
              <a:t>Pour la maitrise de mon programme, le contenu à enseigner de ma discipline</a:t>
            </a:r>
          </a:p>
          <a:p>
            <a:pPr lvl="1"/>
            <a:r>
              <a:rPr lang="fr-FR" sz="7200" dirty="0" smtClean="0"/>
              <a:t>Pour mon statut, mon image de prof vis-à-vis des élèves</a:t>
            </a:r>
          </a:p>
          <a:p>
            <a:endParaRPr lang="fr-FR" sz="7200" dirty="0" smtClean="0"/>
          </a:p>
          <a:p>
            <a:endParaRPr lang="fr-FR" sz="7200" dirty="0" smtClean="0"/>
          </a:p>
          <a:p>
            <a:endParaRPr lang="fr-FR" dirty="0" smtClean="0"/>
          </a:p>
        </p:txBody>
      </p:sp>
      <p:sp>
        <p:nvSpPr>
          <p:cNvPr id="4" name="Espace réservé du numéro de diapositive 3"/>
          <p:cNvSpPr>
            <a:spLocks noGrp="1"/>
          </p:cNvSpPr>
          <p:nvPr>
            <p:ph type="sldNum" sz="quarter" idx="10"/>
          </p:nvPr>
        </p:nvSpPr>
        <p:spPr/>
        <p:txBody>
          <a:bodyPr/>
          <a:lstStyle/>
          <a:p>
            <a:fld id="{6ED63F04-AAC5-4C6A-A222-157092F113B8}" type="slidenum">
              <a:rPr lang="fr-FR" smtClean="0"/>
              <a:t>8</a:t>
            </a:fld>
            <a:endParaRPr lang="fr-FR"/>
          </a:p>
        </p:txBody>
      </p:sp>
    </p:spTree>
    <p:extLst>
      <p:ext uri="{BB962C8B-B14F-4D97-AF65-F5344CB8AC3E}">
        <p14:creationId xmlns:p14="http://schemas.microsoft.com/office/powerpoint/2010/main" val="374840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20 min avec toutes les diapos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Articuler la présentation du matériel de jeu (carnets, cartes, badges, …) avec les thématiques du teaser (moi et diaporama) pour fixer les apports du jeu et créer un espace de débat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FR" b="0" dirty="0" smtClean="0"/>
              <a:t>- Le jeu épistémique, c’est quoi ?</a:t>
            </a:r>
          </a:p>
          <a:p>
            <a:r>
              <a:rPr lang="fr-FR" b="0" dirty="0" smtClean="0"/>
              <a:t>- La thématique autour des insectes</a:t>
            </a:r>
          </a:p>
          <a:p>
            <a:r>
              <a:rPr lang="fr-FR" b="0" dirty="0" smtClean="0"/>
              <a:t>- Un projet pluridisciplinaire au 2</a:t>
            </a:r>
            <a:r>
              <a:rPr lang="fr-FR" b="0" baseline="30000" dirty="0" smtClean="0"/>
              <a:t>nd</a:t>
            </a:r>
            <a:r>
              <a:rPr lang="fr-FR" b="0" dirty="0" smtClean="0"/>
              <a:t> cycle du secondaire</a:t>
            </a:r>
          </a:p>
          <a:p>
            <a:r>
              <a:rPr lang="fr-FR" b="0" dirty="0" smtClean="0"/>
              <a:t>- Enseigner et apprendre autrement</a:t>
            </a:r>
          </a:p>
          <a:p>
            <a:r>
              <a:rPr lang="fr-FR" b="0" dirty="0" smtClean="0"/>
              <a:t>- La phase d’institutionnalisation des savoirs mis en œuvre au cours du jeu</a:t>
            </a:r>
          </a:p>
          <a:p>
            <a:pPr lvl="1"/>
            <a:r>
              <a:rPr lang="fr-FR" dirty="0" smtClean="0"/>
              <a:t>Pourquoi ?</a:t>
            </a:r>
          </a:p>
          <a:p>
            <a:pPr lvl="1"/>
            <a:r>
              <a:rPr lang="fr-FR" dirty="0" smtClean="0"/>
              <a:t>Quels types de savoirs ?</a:t>
            </a:r>
            <a:endParaRPr lang="fr-FR" b="0" dirty="0" smtClean="0"/>
          </a:p>
          <a:p>
            <a:r>
              <a:rPr lang="fr-FR" b="0" dirty="0" smtClean="0"/>
              <a:t>- Un jeu qui s’adapte au projet de chaque établissement</a:t>
            </a:r>
          </a:p>
          <a:p>
            <a:pPr lvl="1"/>
            <a:r>
              <a:rPr lang="fr-FR" dirty="0" smtClean="0"/>
              <a:t>Quelle adaptation ?</a:t>
            </a:r>
          </a:p>
          <a:p>
            <a:pPr lvl="1"/>
            <a:r>
              <a:rPr lang="fr-FR" b="0" dirty="0" smtClean="0"/>
              <a:t>Comment ?</a:t>
            </a:r>
          </a:p>
          <a:p>
            <a:pPr lvl="1"/>
            <a:r>
              <a:rPr lang="fr-FR" dirty="0" smtClean="0"/>
              <a:t>Avec qui ?</a:t>
            </a:r>
            <a:endParaRPr lang="fr-FR" b="0" dirty="0" smtClean="0"/>
          </a:p>
          <a:p>
            <a:r>
              <a:rPr lang="fr-FR" b="0" dirty="0" smtClean="0"/>
              <a:t>- Quelles disciplines peuvent être concernées par le jeu ?</a:t>
            </a:r>
          </a:p>
          <a:p>
            <a:r>
              <a:rPr lang="fr-FR" b="0" dirty="0" smtClean="0"/>
              <a:t>- Où se procurer le jeu ?</a:t>
            </a:r>
          </a:p>
          <a:p>
            <a:endParaRPr lang="fr-FR" dirty="0"/>
          </a:p>
        </p:txBody>
      </p:sp>
      <p:sp>
        <p:nvSpPr>
          <p:cNvPr id="4" name="Espace réservé du numéro de diapositive 3"/>
          <p:cNvSpPr>
            <a:spLocks noGrp="1"/>
          </p:cNvSpPr>
          <p:nvPr>
            <p:ph type="sldNum" sz="quarter" idx="10"/>
          </p:nvPr>
        </p:nvSpPr>
        <p:spPr/>
        <p:txBody>
          <a:bodyPr/>
          <a:lstStyle/>
          <a:p>
            <a:fld id="{6ED63F04-AAC5-4C6A-A222-157092F113B8}" type="slidenum">
              <a:rPr lang="fr-FR" smtClean="0"/>
              <a:t>9</a:t>
            </a:fld>
            <a:endParaRPr lang="fr-FR"/>
          </a:p>
        </p:txBody>
      </p:sp>
    </p:spTree>
    <p:extLst>
      <p:ext uri="{BB962C8B-B14F-4D97-AF65-F5344CB8AC3E}">
        <p14:creationId xmlns:p14="http://schemas.microsoft.com/office/powerpoint/2010/main" val="374840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D63F04-AAC5-4C6A-A222-157092F113B8}" type="slidenum">
              <a:rPr lang="fr-FR" smtClean="0"/>
              <a:t>10</a:t>
            </a:fld>
            <a:endParaRPr lang="fr-FR"/>
          </a:p>
        </p:txBody>
      </p:sp>
    </p:spTree>
    <p:extLst>
      <p:ext uri="{BB962C8B-B14F-4D97-AF65-F5344CB8AC3E}">
        <p14:creationId xmlns:p14="http://schemas.microsoft.com/office/powerpoint/2010/main" val="750288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535039"/>
            <a:ext cx="7772400" cy="1470025"/>
          </a:xfrm>
        </p:spPr>
        <p:txBody>
          <a:bodyPr>
            <a:normAutofit/>
          </a:bodyPr>
          <a:lstStyle>
            <a:lvl1pPr>
              <a:defRPr sz="6000" b="1">
                <a:solidFill>
                  <a:srgbClr val="009EE0"/>
                </a:solidFill>
                <a:latin typeface="Arial Narrow" panose="020B0606020202030204"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7" name="Rectangle 6"/>
          <p:cNvSpPr/>
          <p:nvPr userDrawn="1"/>
        </p:nvSpPr>
        <p:spPr>
          <a:xfrm>
            <a:off x="0" y="6165304"/>
            <a:ext cx="9144000" cy="692696"/>
          </a:xfrm>
          <a:prstGeom prst="rect">
            <a:avLst/>
          </a:prstGeom>
          <a:solidFill>
            <a:srgbClr val="009EE0"/>
          </a:solidFill>
          <a:ln>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5304"/>
            <a:ext cx="282620" cy="692696"/>
          </a:xfrm>
          <a:prstGeom prst="rect">
            <a:avLst/>
          </a:prstGeom>
        </p:spPr>
      </p:pic>
      <p:pic>
        <p:nvPicPr>
          <p:cNvPr id="18"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452320" y="6309320"/>
            <a:ext cx="1308732" cy="450750"/>
          </a:xfrm>
          <a:prstGeom prst="rect">
            <a:avLst/>
          </a:prstGeom>
          <a:noFill/>
          <a:ln w="9525">
            <a:noFill/>
            <a:miter lim="800000"/>
            <a:headEnd/>
            <a:tailEnd/>
          </a:ln>
        </p:spPr>
      </p:pic>
      <p:pic>
        <p:nvPicPr>
          <p:cNvPr id="4" name="Imag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5319" y="260648"/>
            <a:ext cx="1680187" cy="1008112"/>
          </a:xfrm>
          <a:prstGeom prst="rect">
            <a:avLst/>
          </a:prstGeom>
        </p:spPr>
      </p:pic>
    </p:spTree>
    <p:extLst>
      <p:ext uri="{BB962C8B-B14F-4D97-AF65-F5344CB8AC3E}">
        <p14:creationId xmlns:p14="http://schemas.microsoft.com/office/powerpoint/2010/main" val="377962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429345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17566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21920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6183" y="2132856"/>
            <a:ext cx="4040188" cy="3951288"/>
          </a:xfrm>
        </p:spPr>
        <p:txBody>
          <a:bodyPr/>
          <a:lstStyle>
            <a:lvl1pPr>
              <a:defRPr sz="2400">
                <a:solidFill>
                  <a:srgbClr val="009EE0"/>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4008" y="2132856"/>
            <a:ext cx="4041775" cy="3951288"/>
          </a:xfrm>
        </p:spPr>
        <p:txBody>
          <a:bodyPr/>
          <a:lstStyle>
            <a:lvl1pPr>
              <a:defRPr sz="2400">
                <a:solidFill>
                  <a:srgbClr val="009EE0"/>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12384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5317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30840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70893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32487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5" name="Espace réservé du pied de page 4"/>
          <p:cNvSpPr>
            <a:spLocks noGrp="1"/>
          </p:cNvSpPr>
          <p:nvPr>
            <p:ph type="ftr" sz="quarter" idx="3"/>
          </p:nvPr>
        </p:nvSpPr>
        <p:spPr>
          <a:xfrm>
            <a:off x="5384225" y="59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7010400" y="18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3F2EB-A1C6-4332-B261-091FA23EA552}" type="slidenum">
              <a:rPr lang="fr-FR" smtClean="0"/>
              <a:t>‹N°›</a:t>
            </a:fld>
            <a:endParaRPr lang="fr-FR" dirty="0"/>
          </a:p>
        </p:txBody>
      </p:sp>
      <p:pic>
        <p:nvPicPr>
          <p:cNvPr id="7" name="Imag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165304"/>
            <a:ext cx="282620" cy="692696"/>
          </a:xfrm>
          <a:prstGeom prst="rect">
            <a:avLst/>
          </a:prstGeom>
        </p:spPr>
      </p:pic>
      <p:pic>
        <p:nvPicPr>
          <p:cNvPr id="8" name="Imag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82363" y="6237312"/>
            <a:ext cx="1761637" cy="600711"/>
          </a:xfrm>
          <a:prstGeom prst="rect">
            <a:avLst/>
          </a:prstGeom>
        </p:spPr>
      </p:pic>
      <p:pic>
        <p:nvPicPr>
          <p:cNvPr id="9" name="Imag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641636" y="6340023"/>
            <a:ext cx="830436" cy="395288"/>
          </a:xfrm>
          <a:prstGeom prst="rect">
            <a:avLst/>
          </a:prstGeom>
          <a:noFill/>
          <a:ln w="9525">
            <a:noFill/>
            <a:miter lim="800000"/>
            <a:headEnd/>
            <a:tailEnd/>
          </a:ln>
        </p:spPr>
      </p:pic>
      <p:pic>
        <p:nvPicPr>
          <p:cNvPr id="4" name="Imag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83968" y="6294918"/>
            <a:ext cx="864096" cy="518458"/>
          </a:xfrm>
          <a:prstGeom prst="rect">
            <a:avLst/>
          </a:prstGeom>
        </p:spPr>
      </p:pic>
    </p:spTree>
    <p:extLst>
      <p:ext uri="{BB962C8B-B14F-4D97-AF65-F5344CB8AC3E}">
        <p14:creationId xmlns:p14="http://schemas.microsoft.com/office/powerpoint/2010/main" val="1717367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www.jenlab.f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1547664" y="1958975"/>
            <a:ext cx="6048672" cy="1470025"/>
          </a:xfrm>
        </p:spPr>
        <p:txBody>
          <a:bodyPr>
            <a:normAutofit/>
          </a:bodyPr>
          <a:lstStyle/>
          <a:p>
            <a:r>
              <a:rPr lang="fr-FR" dirty="0" err="1" smtClean="0"/>
              <a:t>Insectophagia</a:t>
            </a:r>
            <a:endParaRPr lang="fr-FR" dirty="0"/>
          </a:p>
        </p:txBody>
      </p:sp>
      <p:sp>
        <p:nvSpPr>
          <p:cNvPr id="6" name="Sous-titre 5"/>
          <p:cNvSpPr>
            <a:spLocks noGrp="1"/>
          </p:cNvSpPr>
          <p:nvPr>
            <p:ph type="subTitle" idx="1"/>
          </p:nvPr>
        </p:nvSpPr>
        <p:spPr>
          <a:xfrm>
            <a:off x="323528" y="3861048"/>
            <a:ext cx="8394755" cy="648072"/>
          </a:xfrm>
        </p:spPr>
        <p:txBody>
          <a:bodyPr>
            <a:noAutofit/>
          </a:bodyPr>
          <a:lstStyle/>
          <a:p>
            <a:r>
              <a:rPr lang="fr-FR" sz="2400" dirty="0" smtClean="0">
                <a:solidFill>
                  <a:schemeClr val="bg1">
                    <a:lumMod val="50000"/>
                  </a:schemeClr>
                </a:solidFill>
              </a:rPr>
              <a:t>Un jeu épistémique numérique pour les élèves de 15-16 ans</a:t>
            </a:r>
            <a:endParaRPr lang="fr-FR" sz="2400" dirty="0">
              <a:solidFill>
                <a:schemeClr val="bg1">
                  <a:lumMod val="50000"/>
                </a:schemeClr>
              </a:solidFill>
            </a:endParaRPr>
          </a:p>
        </p:txBody>
      </p:sp>
      <p:sp>
        <p:nvSpPr>
          <p:cNvPr id="2" name="ZoneTexte 1"/>
          <p:cNvSpPr txBox="1"/>
          <p:nvPr/>
        </p:nvSpPr>
        <p:spPr>
          <a:xfrm>
            <a:off x="611560" y="5517231"/>
            <a:ext cx="3096344" cy="646331"/>
          </a:xfrm>
          <a:prstGeom prst="rect">
            <a:avLst/>
          </a:prstGeom>
          <a:noFill/>
        </p:spPr>
        <p:txBody>
          <a:bodyPr wrap="square" rtlCol="0">
            <a:spAutoFit/>
          </a:bodyPr>
          <a:lstStyle/>
          <a:p>
            <a:r>
              <a:rPr lang="fr-FR" dirty="0" smtClean="0"/>
              <a:t>Colloque du REFER </a:t>
            </a:r>
          </a:p>
          <a:p>
            <a:r>
              <a:rPr lang="fr-FR" dirty="0" smtClean="0"/>
              <a:t>Québec - 21 mars 2019</a:t>
            </a:r>
            <a:endParaRPr lang="fr-FR" dirty="0"/>
          </a:p>
        </p:txBody>
      </p:sp>
      <p:sp>
        <p:nvSpPr>
          <p:cNvPr id="3" name="ZoneTexte 2"/>
          <p:cNvSpPr txBox="1"/>
          <p:nvPr/>
        </p:nvSpPr>
        <p:spPr>
          <a:xfrm>
            <a:off x="5868144" y="5227687"/>
            <a:ext cx="2850139" cy="923330"/>
          </a:xfrm>
          <a:prstGeom prst="rect">
            <a:avLst/>
          </a:prstGeom>
          <a:noFill/>
        </p:spPr>
        <p:txBody>
          <a:bodyPr wrap="none" rtlCol="0">
            <a:spAutoFit/>
          </a:bodyPr>
          <a:lstStyle/>
          <a:p>
            <a:pPr algn="r"/>
            <a:r>
              <a:rPr lang="fr-FR" dirty="0" smtClean="0"/>
              <a:t>Jean-Pierre Rabatel</a:t>
            </a:r>
          </a:p>
          <a:p>
            <a:pPr algn="r"/>
            <a:r>
              <a:rPr lang="fr-FR" dirty="0" smtClean="0"/>
              <a:t>Professeur des écoles</a:t>
            </a:r>
          </a:p>
          <a:p>
            <a:pPr algn="r"/>
            <a:r>
              <a:rPr lang="fr-FR" dirty="0" smtClean="0"/>
              <a:t>Formateur formation initiale</a:t>
            </a:r>
          </a:p>
        </p:txBody>
      </p:sp>
      <p:pic>
        <p:nvPicPr>
          <p:cNvPr id="1026" name="Picture 2" descr="C:\Users\jrabatel\Desktop\DOSSIERS Bureau\Modèles PPTet logos\inde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6115511"/>
            <a:ext cx="2160240" cy="76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263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5816" y="44624"/>
            <a:ext cx="5319534" cy="1143000"/>
          </a:xfrm>
        </p:spPr>
        <p:txBody>
          <a:bodyPr>
            <a:normAutofit/>
          </a:bodyPr>
          <a:lstStyle/>
          <a:p>
            <a:r>
              <a:rPr lang="fr-FR" dirty="0" smtClean="0"/>
              <a:t>Les documents du jeu</a:t>
            </a:r>
            <a:endParaRPr lang="fr-FR" dirty="0"/>
          </a:p>
        </p:txBody>
      </p:sp>
      <p:pic>
        <p:nvPicPr>
          <p:cNvPr id="6146" name="Picture 2" descr="C:\Users\jrabatel\Desktop\REFER - EDU - Québec\Posters Flyers Livrets\Photos pour flyers et posters\Jenlab_CJcou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4754">
            <a:off x="2203828" y="1023783"/>
            <a:ext cx="2610077" cy="19547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rabatel\Desktop\Jen Lab 2018\Prêt à déposer sur le site\Livret MJ.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7680">
            <a:off x="89293" y="426184"/>
            <a:ext cx="2296100" cy="2200429"/>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jrabatel\Desktop\Jen Lab 2018\Prêt à déposer sur le site\Badges NIVEAU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65961">
            <a:off x="405877" y="3242503"/>
            <a:ext cx="2910277" cy="189168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60928">
            <a:off x="5475304" y="3342599"/>
            <a:ext cx="2114569" cy="261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56517">
            <a:off x="3508867" y="3821393"/>
            <a:ext cx="2128625" cy="2991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descr="C:\Users\jrabatel\Desktop\Jen Lab 2018\Prêt à déposer sur le site\Badges NIVEAU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156682">
            <a:off x="0" y="4059766"/>
            <a:ext cx="2915816" cy="196665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jrabatel\Desktop\Jen Lab 2018\Prêt à déposer sur le site\Badges NIVEAU 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8609" y="5057025"/>
            <a:ext cx="3275856" cy="161233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Les fiches repères disciplinair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82315">
            <a:off x="6927184" y="4077072"/>
            <a:ext cx="2133287" cy="2937996"/>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Le tableau des badg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489014">
            <a:off x="6413207" y="1183288"/>
            <a:ext cx="3008179" cy="21135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1054946"/>
            <a:ext cx="240188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descr="C:\Users\jrabatel\Desktop\Jen Lab 2018\Prêt à déposer sur le site\Mention source Jen lab.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20072" y="6330082"/>
            <a:ext cx="2408240" cy="48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987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Vos interrogations</a:t>
            </a:r>
            <a:endParaRPr lang="fr-FR" dirty="0"/>
          </a:p>
        </p:txBody>
      </p:sp>
      <p:sp>
        <p:nvSpPr>
          <p:cNvPr id="3" name="Espace réservé du contenu 2"/>
          <p:cNvSpPr>
            <a:spLocks noGrp="1"/>
          </p:cNvSpPr>
          <p:nvPr>
            <p:ph idx="1"/>
          </p:nvPr>
        </p:nvSpPr>
        <p:spPr>
          <a:xfrm>
            <a:off x="179512" y="1600200"/>
            <a:ext cx="8964488" cy="4525963"/>
          </a:xfrm>
        </p:spPr>
        <p:txBody>
          <a:bodyPr/>
          <a:lstStyle/>
          <a:p>
            <a:r>
              <a:rPr lang="fr-FR" dirty="0" smtClean="0"/>
              <a:t>Pourquoi adapter le jeu ?</a:t>
            </a:r>
          </a:p>
          <a:p>
            <a:r>
              <a:rPr lang="fr-FR" dirty="0" smtClean="0"/>
              <a:t>Comment l’adapter ?</a:t>
            </a:r>
          </a:p>
          <a:p>
            <a:r>
              <a:rPr lang="fr-FR" dirty="0" smtClean="0"/>
              <a:t>Comment constituer une équipe autour du projet ?</a:t>
            </a:r>
          </a:p>
          <a:p>
            <a:r>
              <a:rPr lang="fr-FR" dirty="0" smtClean="0"/>
              <a:t>Quelles disciplines mettre en œuvre sur un mode mineur ou majeur dans son adaptation ?</a:t>
            </a:r>
          </a:p>
          <a:p>
            <a:r>
              <a:rPr lang="fr-FR" dirty="0" smtClean="0"/>
              <a:t>Quelle thématique retenir ?</a:t>
            </a:r>
          </a:p>
          <a:p>
            <a:r>
              <a:rPr lang="fr-FR" dirty="0" smtClean="0"/>
              <a:t>Quel intérêt de jouer pour les élèves-joueurs ?</a:t>
            </a:r>
          </a:p>
          <a:p>
            <a:r>
              <a:rPr lang="fr-FR" dirty="0" smtClean="0"/>
              <a:t>Quel intérêt d’organiser un tel dispositif pour les profs ?</a:t>
            </a:r>
          </a:p>
          <a:p>
            <a:endParaRPr lang="fr-FR" dirty="0" smtClean="0"/>
          </a:p>
          <a:p>
            <a:endParaRPr lang="fr-FR" dirty="0" smtClean="0"/>
          </a:p>
          <a:p>
            <a:endParaRPr lang="fr-FR" dirty="0"/>
          </a:p>
        </p:txBody>
      </p:sp>
    </p:spTree>
    <p:extLst>
      <p:ext uri="{BB962C8B-B14F-4D97-AF65-F5344CB8AC3E}">
        <p14:creationId xmlns:p14="http://schemas.microsoft.com/office/powerpoint/2010/main" val="2680047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836712"/>
            <a:ext cx="8568952" cy="6021288"/>
          </a:xfrm>
          <a:solidFill>
            <a:schemeClr val="bg1"/>
          </a:solidFill>
        </p:spPr>
        <p:txBody>
          <a:bodyPr>
            <a:normAutofit fontScale="25000" lnSpcReduction="20000"/>
          </a:bodyPr>
          <a:lstStyle/>
          <a:p>
            <a:r>
              <a:rPr lang="fr-FR" sz="7600" dirty="0" smtClean="0"/>
              <a:t>les caractéristiques du jeu que vous avez repérées ? </a:t>
            </a:r>
          </a:p>
          <a:p>
            <a:pPr lvl="1"/>
            <a:r>
              <a:rPr lang="fr-FR" sz="7600" dirty="0" smtClean="0"/>
              <a:t>En quoi contribuent-elles aux apprentissages des élèves ?</a:t>
            </a:r>
          </a:p>
          <a:p>
            <a:pPr lvl="1"/>
            <a:r>
              <a:rPr lang="fr-FR" sz="7600" dirty="0" smtClean="0"/>
              <a:t>Sont-elles de nature à perturber vos élèves ? Et pour quelle raison ? </a:t>
            </a:r>
          </a:p>
          <a:p>
            <a:endParaRPr lang="fr-FR" sz="7600" dirty="0"/>
          </a:p>
          <a:p>
            <a:r>
              <a:rPr lang="fr-FR" sz="7600" dirty="0" smtClean="0"/>
              <a:t>en quoi ce jeu peut-il interroger votre pratique professionnelle ?</a:t>
            </a:r>
          </a:p>
          <a:p>
            <a:pPr lvl="1"/>
            <a:r>
              <a:rPr lang="fr-FR" sz="7600" dirty="0" smtClean="0"/>
              <a:t>En quoi ce jeu conforte-t-il votre pratique ? </a:t>
            </a:r>
          </a:p>
          <a:p>
            <a:pPr lvl="1"/>
            <a:r>
              <a:rPr lang="fr-FR" sz="7600" dirty="0" smtClean="0"/>
              <a:t>En quoi la bouscule-t-elle, la remet-</a:t>
            </a:r>
            <a:r>
              <a:rPr lang="fr-FR" sz="7600" dirty="0"/>
              <a:t>e</a:t>
            </a:r>
            <a:r>
              <a:rPr lang="fr-FR" sz="7600" dirty="0" smtClean="0"/>
              <a:t>lle en question ?</a:t>
            </a:r>
          </a:p>
          <a:p>
            <a:pPr lvl="1"/>
            <a:endParaRPr lang="fr-FR" sz="7600" dirty="0" smtClean="0"/>
          </a:p>
          <a:p>
            <a:r>
              <a:rPr lang="fr-FR" sz="7600" dirty="0" smtClean="0"/>
              <a:t>d’après </a:t>
            </a:r>
            <a:r>
              <a:rPr lang="fr-FR" sz="7600" dirty="0"/>
              <a:t>vous, quel intérêt </a:t>
            </a:r>
            <a:r>
              <a:rPr lang="fr-FR" sz="7600" dirty="0" smtClean="0"/>
              <a:t>un </a:t>
            </a:r>
            <a:r>
              <a:rPr lang="fr-FR" sz="7600" dirty="0"/>
              <a:t>enseignant </a:t>
            </a:r>
            <a:r>
              <a:rPr lang="fr-FR" sz="7600" dirty="0" smtClean="0"/>
              <a:t>aurait-il d’utiliser </a:t>
            </a:r>
            <a:r>
              <a:rPr lang="fr-FR" sz="7600" dirty="0"/>
              <a:t>ce jeu </a:t>
            </a:r>
            <a:r>
              <a:rPr lang="fr-FR" sz="7600" dirty="0" smtClean="0"/>
              <a:t>?</a:t>
            </a:r>
          </a:p>
          <a:p>
            <a:r>
              <a:rPr lang="fr-FR" sz="7600" dirty="0" smtClean="0"/>
              <a:t>quels seraient les obstacles, les freins, les avantages, les facilitateurs pour mettre en œuvre un tel dispositif ?</a:t>
            </a:r>
            <a:endParaRPr lang="fr-FR" sz="7600" dirty="0"/>
          </a:p>
          <a:p>
            <a:endParaRPr lang="fr-FR" sz="7600" dirty="0"/>
          </a:p>
          <a:p>
            <a:r>
              <a:rPr lang="fr-FR" sz="7600" dirty="0" smtClean="0"/>
              <a:t>d’après vous, comment vos élèves </a:t>
            </a:r>
            <a:r>
              <a:rPr lang="fr-FR" sz="7600" dirty="0"/>
              <a:t>a</a:t>
            </a:r>
            <a:r>
              <a:rPr lang="fr-FR" sz="7600" dirty="0" smtClean="0"/>
              <a:t>borderaient / joueraient à ce jeu ?</a:t>
            </a:r>
          </a:p>
          <a:p>
            <a:endParaRPr lang="fr-FR" sz="7600" dirty="0" smtClean="0"/>
          </a:p>
          <a:p>
            <a:r>
              <a:rPr lang="fr-FR" sz="7600" dirty="0" smtClean="0"/>
              <a:t>les  difficultés et les facilités pressentis, les obstacles, les facilitateurs : </a:t>
            </a:r>
          </a:p>
          <a:p>
            <a:pPr lvl="1"/>
            <a:r>
              <a:rPr lang="fr-FR" sz="7600" dirty="0"/>
              <a:t>Pour la préparation du projet </a:t>
            </a:r>
            <a:endParaRPr lang="fr-FR" sz="7600" dirty="0" smtClean="0"/>
          </a:p>
          <a:p>
            <a:pPr lvl="1"/>
            <a:r>
              <a:rPr lang="fr-FR" sz="7600" dirty="0" smtClean="0"/>
              <a:t>Pour collaborer avec des collègues, avec l’administration de l’établissement</a:t>
            </a:r>
            <a:endParaRPr lang="fr-FR" sz="7600" dirty="0"/>
          </a:p>
          <a:p>
            <a:pPr lvl="1"/>
            <a:r>
              <a:rPr lang="fr-FR" sz="7600" dirty="0"/>
              <a:t>Pour </a:t>
            </a:r>
            <a:r>
              <a:rPr lang="fr-FR" sz="7600" dirty="0" smtClean="0"/>
              <a:t>la </a:t>
            </a:r>
            <a:r>
              <a:rPr lang="fr-FR" sz="7600" dirty="0"/>
              <a:t>mise en </a:t>
            </a:r>
            <a:r>
              <a:rPr lang="fr-FR" sz="7600" dirty="0" smtClean="0"/>
              <a:t>œuvre du jeu</a:t>
            </a:r>
            <a:endParaRPr lang="fr-FR" sz="7600" dirty="0"/>
          </a:p>
          <a:p>
            <a:pPr lvl="1"/>
            <a:r>
              <a:rPr lang="fr-FR" sz="7600" dirty="0"/>
              <a:t>Pour la maitrise de </a:t>
            </a:r>
            <a:r>
              <a:rPr lang="fr-FR" sz="7600" dirty="0" smtClean="0"/>
              <a:t>mon </a:t>
            </a:r>
            <a:r>
              <a:rPr lang="fr-FR" sz="7600" dirty="0"/>
              <a:t>programme, le contenu à enseigner de </a:t>
            </a:r>
            <a:r>
              <a:rPr lang="fr-FR" sz="7600" dirty="0" smtClean="0"/>
              <a:t>ma discipline</a:t>
            </a:r>
          </a:p>
          <a:p>
            <a:pPr lvl="1"/>
            <a:r>
              <a:rPr lang="fr-FR" sz="7600" dirty="0" smtClean="0"/>
              <a:t>Pour mon statut, mon image de prof vis-à-vis des élèves</a:t>
            </a:r>
            <a:endParaRPr lang="fr-FR" sz="7600" dirty="0"/>
          </a:p>
          <a:p>
            <a:pPr lvl="1"/>
            <a:r>
              <a:rPr lang="fr-FR" sz="7600" dirty="0" smtClean="0"/>
              <a:t>….</a:t>
            </a:r>
          </a:p>
          <a:p>
            <a:pPr marL="457200" lvl="1" indent="0">
              <a:buNone/>
            </a:pPr>
            <a:endParaRPr lang="fr-FR" dirty="0"/>
          </a:p>
          <a:p>
            <a:r>
              <a:rPr lang="fr-FR" dirty="0" smtClean="0"/>
              <a:t>….</a:t>
            </a:r>
          </a:p>
          <a:p>
            <a:pPr lvl="1"/>
            <a:endParaRPr lang="fr-FR" dirty="0" smtClean="0"/>
          </a:p>
          <a:p>
            <a:pPr lvl="1"/>
            <a:endParaRPr lang="fr-FR" dirty="0" smtClean="0"/>
          </a:p>
          <a:p>
            <a:endParaRPr lang="fr-FR" dirty="0" smtClean="0"/>
          </a:p>
          <a:p>
            <a:endParaRPr lang="fr-FR" dirty="0"/>
          </a:p>
          <a:p>
            <a:endParaRPr lang="fr-FR" dirty="0"/>
          </a:p>
        </p:txBody>
      </p:sp>
      <p:sp>
        <p:nvSpPr>
          <p:cNvPr id="4" name="Titre 1"/>
          <p:cNvSpPr txBox="1">
            <a:spLocks/>
          </p:cNvSpPr>
          <p:nvPr/>
        </p:nvSpPr>
        <p:spPr>
          <a:xfrm>
            <a:off x="141553" y="0"/>
            <a:ext cx="885698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r>
              <a:rPr lang="fr-FR" sz="3600" dirty="0" smtClean="0"/>
              <a:t>Au cours de l’atelier, on s’est interrogé sur … </a:t>
            </a:r>
            <a:endParaRPr lang="fr-FR" sz="3600" dirty="0"/>
          </a:p>
        </p:txBody>
      </p:sp>
    </p:spTree>
    <p:extLst>
      <p:ext uri="{BB962C8B-B14F-4D97-AF65-F5344CB8AC3E}">
        <p14:creationId xmlns:p14="http://schemas.microsoft.com/office/powerpoint/2010/main" val="291470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365760" y="-27384"/>
            <a:ext cx="8423999" cy="1244667"/>
          </a:xfrm>
        </p:spPr>
        <p:txBody>
          <a:bodyPr tIns="20573">
            <a:noAutofit/>
          </a:bodyPr>
          <a:lstStyle/>
          <a:p>
            <a:pPr>
              <a:lnSpc>
                <a:spcPct val="95000"/>
              </a:lnSpc>
              <a:tabLst>
                <a:tab pos="656650" algn="l"/>
                <a:tab pos="1313299" algn="l"/>
                <a:tab pos="1969949" algn="l"/>
                <a:tab pos="2626599" algn="l"/>
                <a:tab pos="3283248" algn="l"/>
                <a:tab pos="3939898" algn="l"/>
                <a:tab pos="4596548" algn="l"/>
                <a:tab pos="5253198" algn="l"/>
                <a:tab pos="5909847" algn="l"/>
              </a:tabLst>
            </a:pPr>
            <a:r>
              <a:rPr lang="fr-FR" altLang="fr-FR" sz="3600" dirty="0" smtClean="0">
                <a:latin typeface="Georgia" pitchFamily="16" charset="0"/>
              </a:rPr>
              <a:t>Des exemples: une équipe enseignante  pluridisciplinaire</a:t>
            </a:r>
          </a:p>
        </p:txBody>
      </p:sp>
      <p:pic>
        <p:nvPicPr>
          <p:cNvPr id="18435" name="Picture 11" descr="http://educ.arte.tv/img/partners/landing/logo_ministe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201" y="5688597"/>
            <a:ext cx="3055680" cy="92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652321" y="3189935"/>
            <a:ext cx="1437120" cy="72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a:lstStyle>
          <a:p>
            <a:pPr marL="97921" indent="0" algn="ct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fr-FR" altLang="fr-FR" kern="0" dirty="0" smtClean="0">
                <a:solidFill>
                  <a:srgbClr val="00B050"/>
                </a:solidFill>
              </a:rPr>
              <a:t>Physique Chimie</a:t>
            </a:r>
          </a:p>
        </p:txBody>
      </p:sp>
      <p:sp>
        <p:nvSpPr>
          <p:cNvPr id="7" name="Rectangle 2"/>
          <p:cNvSpPr txBox="1">
            <a:spLocks noChangeArrowheads="1"/>
          </p:cNvSpPr>
          <p:nvPr/>
        </p:nvSpPr>
        <p:spPr bwMode="auto">
          <a:xfrm>
            <a:off x="554400" y="1723862"/>
            <a:ext cx="1301760" cy="45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a:lstStyle>
          <a:p>
            <a:pPr marL="97921" indent="0">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fr-FR" altLang="fr-FR" kern="0" dirty="0" smtClean="0">
                <a:solidFill>
                  <a:srgbClr val="00B0F0"/>
                </a:solidFill>
              </a:rPr>
              <a:t>Biologie</a:t>
            </a:r>
          </a:p>
        </p:txBody>
      </p:sp>
      <p:sp>
        <p:nvSpPr>
          <p:cNvPr id="8" name="Rectangle 2"/>
          <p:cNvSpPr txBox="1">
            <a:spLocks noChangeArrowheads="1"/>
          </p:cNvSpPr>
          <p:nvPr/>
        </p:nvSpPr>
        <p:spPr bwMode="auto">
          <a:xfrm>
            <a:off x="365760" y="3992099"/>
            <a:ext cx="2350080" cy="44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a:lstStyle>
          <a:p>
            <a:pPr marL="97921" indent="0">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fr-FR" altLang="fr-FR" kern="0" dirty="0" smtClean="0">
                <a:solidFill>
                  <a:srgbClr val="FF33CC"/>
                </a:solidFill>
              </a:rPr>
              <a:t>Mathématiques</a:t>
            </a:r>
          </a:p>
        </p:txBody>
      </p:sp>
      <p:sp>
        <p:nvSpPr>
          <p:cNvPr id="9" name="Rectangle 2"/>
          <p:cNvSpPr txBox="1">
            <a:spLocks noChangeArrowheads="1"/>
          </p:cNvSpPr>
          <p:nvPr/>
        </p:nvSpPr>
        <p:spPr bwMode="auto">
          <a:xfrm>
            <a:off x="6144481" y="5185985"/>
            <a:ext cx="1343520" cy="45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a:lstStyle>
          <a:p>
            <a:pPr marL="97921" indent="0">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fr-FR" altLang="fr-FR" kern="0" dirty="0" smtClean="0">
                <a:solidFill>
                  <a:srgbClr val="FF33CC"/>
                </a:solidFill>
              </a:rPr>
              <a:t>Français</a:t>
            </a:r>
          </a:p>
        </p:txBody>
      </p:sp>
      <p:sp>
        <p:nvSpPr>
          <p:cNvPr id="10" name="Rectangle 2"/>
          <p:cNvSpPr txBox="1">
            <a:spLocks noChangeArrowheads="1"/>
          </p:cNvSpPr>
          <p:nvPr/>
        </p:nvSpPr>
        <p:spPr bwMode="auto">
          <a:xfrm>
            <a:off x="7367041" y="4268608"/>
            <a:ext cx="1208160" cy="44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a:lstStyle>
          <a:p>
            <a:pPr marL="97921" indent="0">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fr-FR" altLang="fr-FR" kern="0" dirty="0" smtClean="0">
                <a:solidFill>
                  <a:srgbClr val="F3960D"/>
                </a:solidFill>
              </a:rPr>
              <a:t>Anglais</a:t>
            </a:r>
          </a:p>
        </p:txBody>
      </p:sp>
      <p:sp>
        <p:nvSpPr>
          <p:cNvPr id="11" name="Rectangle 2"/>
          <p:cNvSpPr txBox="1">
            <a:spLocks noChangeArrowheads="1"/>
          </p:cNvSpPr>
          <p:nvPr/>
        </p:nvSpPr>
        <p:spPr bwMode="auto">
          <a:xfrm>
            <a:off x="5160960" y="1572645"/>
            <a:ext cx="1503360" cy="45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a:lstStyle>
          <a:p>
            <a:pPr marL="97921" indent="0">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fr-FR" altLang="fr-FR" kern="0" dirty="0" smtClean="0">
                <a:solidFill>
                  <a:srgbClr val="7030A0"/>
                </a:solidFill>
              </a:rPr>
              <a:t>Histoire</a:t>
            </a:r>
          </a:p>
        </p:txBody>
      </p:sp>
      <p:sp>
        <p:nvSpPr>
          <p:cNvPr id="12" name="Rectangle 2"/>
          <p:cNvSpPr txBox="1">
            <a:spLocks noChangeArrowheads="1"/>
          </p:cNvSpPr>
          <p:nvPr/>
        </p:nvSpPr>
        <p:spPr bwMode="auto">
          <a:xfrm>
            <a:off x="6361920" y="3405958"/>
            <a:ext cx="1958400" cy="67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a:lstStyle>
          <a:p>
            <a:pPr marL="97921" indent="0" algn="ct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fr-FR" altLang="fr-FR" kern="0" dirty="0" smtClean="0">
                <a:solidFill>
                  <a:srgbClr val="7030A0"/>
                </a:solidFill>
              </a:rPr>
              <a:t>Génie alimentaire</a:t>
            </a:r>
          </a:p>
        </p:txBody>
      </p:sp>
      <p:sp>
        <p:nvSpPr>
          <p:cNvPr id="13" name="Rectangle 2"/>
          <p:cNvSpPr txBox="1">
            <a:spLocks noChangeArrowheads="1"/>
          </p:cNvSpPr>
          <p:nvPr/>
        </p:nvSpPr>
        <p:spPr bwMode="auto">
          <a:xfrm>
            <a:off x="2697121" y="5324240"/>
            <a:ext cx="2220480" cy="7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a:lstStyle>
          <a:p>
            <a:pPr marL="97921" indent="0" algn="ct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fr-FR" altLang="fr-FR" kern="0" dirty="0" smtClean="0">
                <a:solidFill>
                  <a:srgbClr val="7030A0"/>
                </a:solidFill>
              </a:rPr>
              <a:t>Information Documentation</a:t>
            </a:r>
          </a:p>
        </p:txBody>
      </p:sp>
      <p:sp>
        <p:nvSpPr>
          <p:cNvPr id="14" name="Rectangle 2"/>
          <p:cNvSpPr txBox="1">
            <a:spLocks noChangeArrowheads="1"/>
          </p:cNvSpPr>
          <p:nvPr/>
        </p:nvSpPr>
        <p:spPr bwMode="auto">
          <a:xfrm>
            <a:off x="1" y="2286960"/>
            <a:ext cx="2725920" cy="90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eaLnBrk="0">
              <a:spcAft>
                <a:spcPts val="1425"/>
              </a:spcAft>
              <a:defRPr sz="2600">
                <a:solidFill>
                  <a:srgbClr val="000000"/>
                </a:solidFill>
                <a:latin typeface="Arial" charset="0"/>
                <a:ea typeface="WenQuanYi Zen Hei" charset="0"/>
                <a:cs typeface="WenQuanYi Zen Hei" charset="0"/>
              </a:defRPr>
            </a:lvl1pPr>
            <a:lvl2pPr eaLnBrk="0">
              <a:spcAft>
                <a:spcPts val="1138"/>
              </a:spcAft>
              <a:defRPr sz="2600">
                <a:solidFill>
                  <a:srgbClr val="000000"/>
                </a:solidFill>
                <a:latin typeface="Arial" charset="0"/>
                <a:ea typeface="WenQuanYi Zen Hei" charset="0"/>
                <a:cs typeface="WenQuanYi Zen Hei" charset="0"/>
              </a:defRPr>
            </a:lvl2pPr>
            <a:lvl3pPr eaLnBrk="0">
              <a:spcAft>
                <a:spcPts val="850"/>
              </a:spcAft>
              <a:defRPr sz="2600">
                <a:solidFill>
                  <a:srgbClr val="000000"/>
                </a:solidFill>
                <a:latin typeface="Arial" charset="0"/>
                <a:ea typeface="WenQuanYi Zen Hei" charset="0"/>
                <a:cs typeface="WenQuanYi Zen Hei" charset="0"/>
              </a:defRPr>
            </a:lvl3pPr>
            <a:lvl4pPr eaLnBrk="0">
              <a:spcAft>
                <a:spcPts val="575"/>
              </a:spcAft>
              <a:defRPr sz="2600">
                <a:solidFill>
                  <a:srgbClr val="000000"/>
                </a:solidFill>
                <a:latin typeface="Arial" charset="0"/>
                <a:ea typeface="WenQuanYi Zen Hei" charset="0"/>
                <a:cs typeface="WenQuanYi Zen Hei" charset="0"/>
              </a:defRPr>
            </a:lvl4pPr>
            <a:lvl5pPr eaLnBrk="0">
              <a:spcAft>
                <a:spcPts val="288"/>
              </a:spcAft>
              <a:defRPr sz="2600">
                <a:solidFill>
                  <a:srgbClr val="000000"/>
                </a:solidFill>
                <a:latin typeface="Arial" charset="0"/>
                <a:ea typeface="WenQuanYi Zen Hei" charset="0"/>
                <a:cs typeface="WenQuanYi Zen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8" charset="0"/>
              <a:defRPr sz="2600">
                <a:solidFill>
                  <a:srgbClr val="000000"/>
                </a:solidFill>
                <a:latin typeface="Arial" charset="0"/>
                <a:ea typeface="WenQuanYi Zen Hei" charset="0"/>
                <a:cs typeface="WenQuanYi Zen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8" charset="0"/>
              <a:defRPr sz="2600">
                <a:solidFill>
                  <a:srgbClr val="000000"/>
                </a:solidFill>
                <a:latin typeface="Arial" charset="0"/>
                <a:ea typeface="WenQuanYi Zen Hei" charset="0"/>
                <a:cs typeface="WenQuanYi Zen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8" charset="0"/>
              <a:defRPr sz="2600">
                <a:solidFill>
                  <a:srgbClr val="000000"/>
                </a:solidFill>
                <a:latin typeface="Arial" charset="0"/>
                <a:ea typeface="WenQuanYi Zen Hei" charset="0"/>
                <a:cs typeface="WenQuanYi Zen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8" charset="0"/>
              <a:defRPr sz="2600">
                <a:solidFill>
                  <a:srgbClr val="000000"/>
                </a:solidFill>
                <a:latin typeface="Arial" charset="0"/>
                <a:ea typeface="WenQuanYi Zen Hei" charset="0"/>
                <a:cs typeface="WenQuanYi Zen Hei" charset="0"/>
              </a:defRPr>
            </a:lvl9pPr>
          </a:lstStyle>
          <a:p>
            <a:pPr algn="ctr" eaLnBrk="1">
              <a:lnSpc>
                <a:spcPct val="100000"/>
              </a:lnSpc>
            </a:pPr>
            <a:r>
              <a:rPr lang="fr-FR" altLang="fr-FR" dirty="0">
                <a:solidFill>
                  <a:srgbClr val="FFC000"/>
                </a:solidFill>
              </a:rPr>
              <a:t>   </a:t>
            </a:r>
            <a:r>
              <a:rPr lang="fr-FR" altLang="fr-FR" dirty="0">
                <a:solidFill>
                  <a:srgbClr val="F3960D"/>
                </a:solidFill>
              </a:rPr>
              <a:t>Éducation </a:t>
            </a:r>
            <a:r>
              <a:rPr lang="fr-FR" altLang="fr-FR" dirty="0" err="1">
                <a:solidFill>
                  <a:srgbClr val="F3960D"/>
                </a:solidFill>
              </a:rPr>
              <a:t>SocioCulturelle</a:t>
            </a:r>
            <a:endParaRPr lang="fr-FR" altLang="fr-FR" dirty="0">
              <a:solidFill>
                <a:srgbClr val="F3960D"/>
              </a:solidFill>
            </a:endParaRPr>
          </a:p>
        </p:txBody>
      </p:sp>
      <p:sp>
        <p:nvSpPr>
          <p:cNvPr id="15" name="Rectangle 2"/>
          <p:cNvSpPr txBox="1">
            <a:spLocks noChangeArrowheads="1"/>
          </p:cNvSpPr>
          <p:nvPr/>
        </p:nvSpPr>
        <p:spPr bwMode="auto">
          <a:xfrm>
            <a:off x="6474241" y="1723861"/>
            <a:ext cx="2026080" cy="11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a:lstStyle>
          <a:p>
            <a:pPr marL="97921" indent="0">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fr-FR" altLang="fr-FR" kern="0" dirty="0" smtClean="0">
                <a:solidFill>
                  <a:srgbClr val="FF33CC"/>
                </a:solidFill>
              </a:rPr>
              <a:t>Sciences Économiques et Sociales</a:t>
            </a:r>
          </a:p>
        </p:txBody>
      </p:sp>
      <p:sp>
        <p:nvSpPr>
          <p:cNvPr id="16" name="Rectangle 2"/>
          <p:cNvSpPr txBox="1">
            <a:spLocks noChangeArrowheads="1"/>
          </p:cNvSpPr>
          <p:nvPr/>
        </p:nvSpPr>
        <p:spPr bwMode="auto">
          <a:xfrm>
            <a:off x="443521" y="4546558"/>
            <a:ext cx="2221920" cy="67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a:lstStyle>
          <a:p>
            <a:pPr marL="97921" indent="0" algn="ct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fr-FR" altLang="fr-FR" kern="0" dirty="0" smtClean="0">
                <a:solidFill>
                  <a:srgbClr val="00B0F0"/>
                </a:solidFill>
              </a:rPr>
              <a:t>Sciences et Vie de la Terre</a:t>
            </a:r>
          </a:p>
        </p:txBody>
      </p:sp>
      <p:sp>
        <p:nvSpPr>
          <p:cNvPr id="18447" name="ZoneTexte 2"/>
          <p:cNvSpPr txBox="1">
            <a:spLocks noChangeArrowheads="1"/>
          </p:cNvSpPr>
          <p:nvPr/>
        </p:nvSpPr>
        <p:spPr bwMode="auto">
          <a:xfrm>
            <a:off x="326881" y="1252931"/>
            <a:ext cx="7732210" cy="3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r>
              <a:rPr lang="fr-FR" altLang="fr-FR"/>
              <a:t>Le jeu est pris en charge et animé par une équipe pluridisciplinaire d’enseignants</a:t>
            </a:r>
          </a:p>
        </p:txBody>
      </p:sp>
      <p:pic>
        <p:nvPicPr>
          <p:cNvPr id="18448"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216960" y="2711805"/>
            <a:ext cx="2466720" cy="170225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
          <p:cNvSpPr txBox="1">
            <a:spLocks noChangeArrowheads="1"/>
          </p:cNvSpPr>
          <p:nvPr/>
        </p:nvSpPr>
        <p:spPr bwMode="auto">
          <a:xfrm>
            <a:off x="7488000" y="4931078"/>
            <a:ext cx="1301760" cy="44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a:lstStyle>
          <a:p>
            <a:pPr marL="97921" indent="0">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fr-FR" altLang="fr-FR" kern="0" dirty="0" smtClean="0">
                <a:solidFill>
                  <a:srgbClr val="00B050"/>
                </a:solidFill>
              </a:rPr>
              <a:t>Écologie</a:t>
            </a:r>
          </a:p>
        </p:txBody>
      </p:sp>
      <p:sp>
        <p:nvSpPr>
          <p:cNvPr id="22" name="Rectangle 2"/>
          <p:cNvSpPr txBox="1">
            <a:spLocks noChangeArrowheads="1"/>
          </p:cNvSpPr>
          <p:nvPr/>
        </p:nvSpPr>
        <p:spPr bwMode="auto">
          <a:xfrm>
            <a:off x="2226241" y="5252232"/>
            <a:ext cx="499680" cy="44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a:lstStyle>
          <a:p>
            <a:pPr marL="97921" indent="0">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fr-FR" altLang="fr-FR" b="1" kern="0" dirty="0" smtClean="0">
                <a:solidFill>
                  <a:srgbClr val="FF33CC"/>
                </a:solidFill>
              </a:rPr>
              <a:t>…</a:t>
            </a:r>
          </a:p>
        </p:txBody>
      </p:sp>
      <p:sp>
        <p:nvSpPr>
          <p:cNvPr id="23" name="Rectangle 2"/>
          <p:cNvSpPr txBox="1">
            <a:spLocks noChangeArrowheads="1"/>
          </p:cNvSpPr>
          <p:nvPr/>
        </p:nvSpPr>
        <p:spPr bwMode="auto">
          <a:xfrm>
            <a:off x="2285281" y="1611530"/>
            <a:ext cx="1707840" cy="44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a:lstStyle>
          <a:p>
            <a:pPr marL="97921" indent="0">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fr-FR" altLang="fr-FR" kern="0" dirty="0" smtClean="0">
                <a:solidFill>
                  <a:srgbClr val="F3960D"/>
                </a:solidFill>
              </a:rPr>
              <a:t>Zootechnie</a:t>
            </a:r>
          </a:p>
        </p:txBody>
      </p:sp>
      <p:sp>
        <p:nvSpPr>
          <p:cNvPr id="24" name="Rectangle 2"/>
          <p:cNvSpPr txBox="1">
            <a:spLocks noChangeArrowheads="1"/>
          </p:cNvSpPr>
          <p:nvPr/>
        </p:nvSpPr>
        <p:spPr bwMode="auto">
          <a:xfrm>
            <a:off x="4325760" y="4946920"/>
            <a:ext cx="1586880" cy="45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a:lstStyle>
          <a:p>
            <a:pPr marL="97921" indent="0">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fr-FR" altLang="fr-FR" kern="0" dirty="0" smtClean="0">
                <a:solidFill>
                  <a:srgbClr val="00B0F0"/>
                </a:solidFill>
              </a:rPr>
              <a:t>Agronomie</a:t>
            </a:r>
          </a:p>
        </p:txBody>
      </p:sp>
      <p:sp>
        <p:nvSpPr>
          <p:cNvPr id="25" name="Rectangle 2"/>
          <p:cNvSpPr txBox="1">
            <a:spLocks noChangeArrowheads="1"/>
          </p:cNvSpPr>
          <p:nvPr/>
        </p:nvSpPr>
        <p:spPr bwMode="auto">
          <a:xfrm>
            <a:off x="3576960" y="2060857"/>
            <a:ext cx="1735200" cy="45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a:lstStyle>
          <a:p>
            <a:pPr marL="97921" indent="0">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fr-FR" altLang="fr-FR" kern="0" dirty="0" smtClean="0">
                <a:solidFill>
                  <a:srgbClr val="00B050"/>
                </a:solidFill>
              </a:rPr>
              <a:t>Commerce</a:t>
            </a:r>
          </a:p>
        </p:txBody>
      </p:sp>
      <p:sp>
        <p:nvSpPr>
          <p:cNvPr id="26" name="Rectangle 2"/>
          <p:cNvSpPr txBox="1">
            <a:spLocks noChangeArrowheads="1"/>
          </p:cNvSpPr>
          <p:nvPr/>
        </p:nvSpPr>
        <p:spPr bwMode="auto">
          <a:xfrm>
            <a:off x="6816241" y="2903345"/>
            <a:ext cx="1973519" cy="44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02" rIns="0" bIns="0"/>
          <a:lst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a:lstStyle>
          <a:p>
            <a:pPr marL="97921" indent="0">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fr-FR" altLang="fr-FR" kern="0" dirty="0" smtClean="0">
                <a:solidFill>
                  <a:srgbClr val="00B0F0"/>
                </a:solidFill>
              </a:rPr>
              <a:t>Informatique</a:t>
            </a:r>
          </a:p>
        </p:txBody>
      </p:sp>
      <p:cxnSp>
        <p:nvCxnSpPr>
          <p:cNvPr id="18455" name="Connecteur droit 19"/>
          <p:cNvCxnSpPr>
            <a:cxnSpLocks noChangeShapeType="1"/>
            <a:endCxn id="13" idx="0"/>
          </p:cNvCxnSpPr>
          <p:nvPr/>
        </p:nvCxnSpPr>
        <p:spPr bwMode="auto">
          <a:xfrm flipH="1">
            <a:off x="3807360" y="4428466"/>
            <a:ext cx="185760" cy="895774"/>
          </a:xfrm>
          <a:prstGeom prst="line">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cxnSp>
        <p:nvCxnSpPr>
          <p:cNvPr id="18456" name="Connecteur droit 32"/>
          <p:cNvCxnSpPr>
            <a:cxnSpLocks noChangeShapeType="1"/>
          </p:cNvCxnSpPr>
          <p:nvPr/>
        </p:nvCxnSpPr>
        <p:spPr bwMode="auto">
          <a:xfrm>
            <a:off x="2239201" y="3686788"/>
            <a:ext cx="900000" cy="56166"/>
          </a:xfrm>
          <a:prstGeom prst="line">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cxnSp>
        <p:nvCxnSpPr>
          <p:cNvPr id="18457" name="Connecteur droit 33"/>
          <p:cNvCxnSpPr>
            <a:cxnSpLocks noChangeShapeType="1"/>
          </p:cNvCxnSpPr>
          <p:nvPr/>
        </p:nvCxnSpPr>
        <p:spPr bwMode="auto">
          <a:xfrm flipV="1">
            <a:off x="5813280" y="2481381"/>
            <a:ext cx="668160" cy="489651"/>
          </a:xfrm>
          <a:prstGeom prst="line">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cxnSp>
        <p:nvCxnSpPr>
          <p:cNvPr id="18458" name="Connecteur droit 34"/>
          <p:cNvCxnSpPr>
            <a:cxnSpLocks noChangeShapeType="1"/>
            <a:endCxn id="10" idx="1"/>
          </p:cNvCxnSpPr>
          <p:nvPr/>
        </p:nvCxnSpPr>
        <p:spPr bwMode="auto">
          <a:xfrm>
            <a:off x="5719680" y="3951775"/>
            <a:ext cx="1647360" cy="541497"/>
          </a:xfrm>
          <a:prstGeom prst="line">
            <a:avLst/>
          </a:prstGeom>
          <a:noFill/>
          <a:ln w="25400" algn="ctr">
            <a:solidFill>
              <a:srgbClr val="FF33CC"/>
            </a:solidFill>
            <a:round/>
            <a:headEnd/>
            <a:tailEnd/>
          </a:ln>
          <a:extLst>
            <a:ext uri="{909E8E84-426E-40DD-AFC4-6F175D3DCCD1}">
              <a14:hiddenFill xmlns:a14="http://schemas.microsoft.com/office/drawing/2010/main">
                <a:noFill/>
              </a14:hiddenFill>
            </a:ext>
          </a:extLst>
        </p:spPr>
      </p:cxnSp>
      <p:cxnSp>
        <p:nvCxnSpPr>
          <p:cNvPr id="18459" name="Connecteur droit 41"/>
          <p:cNvCxnSpPr>
            <a:cxnSpLocks noChangeShapeType="1"/>
          </p:cNvCxnSpPr>
          <p:nvPr/>
        </p:nvCxnSpPr>
        <p:spPr bwMode="auto">
          <a:xfrm>
            <a:off x="1856160" y="1948525"/>
            <a:ext cx="1283040" cy="787762"/>
          </a:xfrm>
          <a:prstGeom prst="line">
            <a:avLst/>
          </a:prstGeom>
          <a:noFill/>
          <a:ln w="25400" algn="ctr">
            <a:solidFill>
              <a:srgbClr val="FF33CC"/>
            </a:solidFill>
            <a:round/>
            <a:headEnd/>
            <a:tailEnd/>
          </a:ln>
          <a:extLst>
            <a:ext uri="{909E8E84-426E-40DD-AFC4-6F175D3DCCD1}">
              <a14:hiddenFill xmlns:a14="http://schemas.microsoft.com/office/drawing/2010/main">
                <a:noFill/>
              </a14:hiddenFill>
            </a:ext>
          </a:extLst>
        </p:spPr>
      </p:cxnSp>
      <p:cxnSp>
        <p:nvCxnSpPr>
          <p:cNvPr id="18460" name="Connecteur droit 42"/>
          <p:cNvCxnSpPr>
            <a:cxnSpLocks noChangeShapeType="1"/>
          </p:cNvCxnSpPr>
          <p:nvPr/>
        </p:nvCxnSpPr>
        <p:spPr bwMode="auto">
          <a:xfrm flipH="1">
            <a:off x="4269601" y="2435296"/>
            <a:ext cx="175680" cy="211702"/>
          </a:xfrm>
          <a:prstGeom prst="line">
            <a:avLst/>
          </a:prstGeom>
          <a:noFill/>
          <a:ln w="25400" algn="ctr">
            <a:solidFill>
              <a:srgbClr val="FF33CC"/>
            </a:solidFill>
            <a:round/>
            <a:headEnd/>
            <a:tailEnd/>
          </a:ln>
          <a:extLst>
            <a:ext uri="{909E8E84-426E-40DD-AFC4-6F175D3DCCD1}">
              <a14:hiddenFill xmlns:a14="http://schemas.microsoft.com/office/drawing/2010/main">
                <a:noFill/>
              </a14:hiddenFill>
            </a:ext>
          </a:extLst>
        </p:spPr>
      </p:cxnSp>
      <p:cxnSp>
        <p:nvCxnSpPr>
          <p:cNvPr id="18461" name="Connecteur droit 43"/>
          <p:cNvCxnSpPr>
            <a:cxnSpLocks noChangeShapeType="1"/>
          </p:cNvCxnSpPr>
          <p:nvPr/>
        </p:nvCxnSpPr>
        <p:spPr bwMode="auto">
          <a:xfrm flipV="1">
            <a:off x="2463841" y="4441427"/>
            <a:ext cx="802080" cy="505494"/>
          </a:xfrm>
          <a:prstGeom prst="line">
            <a:avLst/>
          </a:prstGeom>
          <a:noFill/>
          <a:ln w="25400" algn="ctr">
            <a:solidFill>
              <a:srgbClr val="FF33CC"/>
            </a:solidFill>
            <a:round/>
            <a:headEnd/>
            <a:tailEnd/>
          </a:ln>
          <a:extLst>
            <a:ext uri="{909E8E84-426E-40DD-AFC4-6F175D3DCCD1}">
              <a14:hiddenFill xmlns:a14="http://schemas.microsoft.com/office/drawing/2010/main">
                <a:noFill/>
              </a14:hiddenFill>
            </a:ext>
          </a:extLst>
        </p:spPr>
      </p:cxnSp>
      <p:cxnSp>
        <p:nvCxnSpPr>
          <p:cNvPr id="18462" name="Connecteur droit 44"/>
          <p:cNvCxnSpPr>
            <a:cxnSpLocks noChangeShapeType="1"/>
          </p:cNvCxnSpPr>
          <p:nvPr/>
        </p:nvCxnSpPr>
        <p:spPr bwMode="auto">
          <a:xfrm flipV="1">
            <a:off x="5813280" y="3128008"/>
            <a:ext cx="1175040" cy="277950"/>
          </a:xfrm>
          <a:prstGeom prst="line">
            <a:avLst/>
          </a:prstGeom>
          <a:noFill/>
          <a:ln w="25400" algn="ctr">
            <a:solidFill>
              <a:srgbClr val="FF33CC"/>
            </a:solidFill>
            <a:round/>
            <a:headEnd/>
            <a:tailEnd/>
          </a:ln>
          <a:extLst>
            <a:ext uri="{909E8E84-426E-40DD-AFC4-6F175D3DCCD1}">
              <a14:hiddenFill xmlns:a14="http://schemas.microsoft.com/office/drawing/2010/main">
                <a:noFill/>
              </a14:hiddenFill>
            </a:ext>
          </a:extLst>
        </p:spPr>
      </p:cxnSp>
      <p:cxnSp>
        <p:nvCxnSpPr>
          <p:cNvPr id="18463" name="Connecteur droit 49"/>
          <p:cNvCxnSpPr>
            <a:cxnSpLocks noChangeShapeType="1"/>
            <a:endCxn id="21" idx="1"/>
          </p:cNvCxnSpPr>
          <p:nvPr/>
        </p:nvCxnSpPr>
        <p:spPr bwMode="auto">
          <a:xfrm>
            <a:off x="5719680" y="4268608"/>
            <a:ext cx="1768320" cy="887133"/>
          </a:xfrm>
          <a:prstGeom prst="line">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cxnSp>
        <p:nvCxnSpPr>
          <p:cNvPr id="18464" name="Connecteur droit 50"/>
          <p:cNvCxnSpPr>
            <a:cxnSpLocks noChangeShapeType="1"/>
          </p:cNvCxnSpPr>
          <p:nvPr/>
        </p:nvCxnSpPr>
        <p:spPr bwMode="auto">
          <a:xfrm flipH="1">
            <a:off x="2547360" y="4428465"/>
            <a:ext cx="1260000" cy="983623"/>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18465" name="Connecteur droit 51"/>
          <p:cNvCxnSpPr>
            <a:cxnSpLocks noChangeShapeType="1"/>
          </p:cNvCxnSpPr>
          <p:nvPr/>
        </p:nvCxnSpPr>
        <p:spPr bwMode="auto">
          <a:xfrm>
            <a:off x="2221921" y="2625396"/>
            <a:ext cx="917280" cy="640867"/>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18466" name="Connecteur droit 52"/>
          <p:cNvCxnSpPr>
            <a:cxnSpLocks noChangeShapeType="1"/>
          </p:cNvCxnSpPr>
          <p:nvPr/>
        </p:nvCxnSpPr>
        <p:spPr bwMode="auto">
          <a:xfrm>
            <a:off x="3139200" y="2001811"/>
            <a:ext cx="437760" cy="643748"/>
          </a:xfrm>
          <a:prstGeom prst="line">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cxnSp>
        <p:nvCxnSpPr>
          <p:cNvPr id="18467" name="Connecteur droit 54"/>
          <p:cNvCxnSpPr>
            <a:cxnSpLocks noChangeShapeType="1"/>
          </p:cNvCxnSpPr>
          <p:nvPr/>
        </p:nvCxnSpPr>
        <p:spPr bwMode="auto">
          <a:xfrm flipV="1">
            <a:off x="5813280" y="3714150"/>
            <a:ext cx="1110240" cy="28803"/>
          </a:xfrm>
          <a:prstGeom prst="line">
            <a:avLst/>
          </a:prstGeom>
          <a:noFill/>
          <a:ln w="25400" algn="ctr">
            <a:solidFill>
              <a:srgbClr val="F3960D"/>
            </a:solidFill>
            <a:round/>
            <a:headEnd/>
            <a:tailEnd/>
          </a:ln>
          <a:extLst>
            <a:ext uri="{909E8E84-426E-40DD-AFC4-6F175D3DCCD1}">
              <a14:hiddenFill xmlns:a14="http://schemas.microsoft.com/office/drawing/2010/main">
                <a:noFill/>
              </a14:hiddenFill>
            </a:ext>
          </a:extLst>
        </p:spPr>
      </p:cxnSp>
      <p:cxnSp>
        <p:nvCxnSpPr>
          <p:cNvPr id="18468" name="Connecteur droit 55"/>
          <p:cNvCxnSpPr>
            <a:cxnSpLocks noChangeShapeType="1"/>
          </p:cNvCxnSpPr>
          <p:nvPr/>
        </p:nvCxnSpPr>
        <p:spPr bwMode="auto">
          <a:xfrm>
            <a:off x="5496480" y="4428466"/>
            <a:ext cx="1012320" cy="75752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18469" name="Connecteur droit 56"/>
          <p:cNvCxnSpPr>
            <a:cxnSpLocks noChangeShapeType="1"/>
          </p:cNvCxnSpPr>
          <p:nvPr/>
        </p:nvCxnSpPr>
        <p:spPr bwMode="auto">
          <a:xfrm flipH="1">
            <a:off x="5312161" y="1905321"/>
            <a:ext cx="370080" cy="740238"/>
          </a:xfrm>
          <a:prstGeom prst="line">
            <a:avLst/>
          </a:prstGeom>
          <a:noFill/>
          <a:ln w="25400" algn="ctr">
            <a:solidFill>
              <a:srgbClr val="F3960D"/>
            </a:solidFill>
            <a:round/>
            <a:headEnd/>
            <a:tailEnd/>
          </a:ln>
          <a:extLst>
            <a:ext uri="{909E8E84-426E-40DD-AFC4-6F175D3DCCD1}">
              <a14:hiddenFill xmlns:a14="http://schemas.microsoft.com/office/drawing/2010/main">
                <a:noFill/>
              </a14:hiddenFill>
            </a:ext>
          </a:extLst>
        </p:spPr>
      </p:cxnSp>
      <p:cxnSp>
        <p:nvCxnSpPr>
          <p:cNvPr id="18470" name="Connecteur droit 57"/>
          <p:cNvCxnSpPr>
            <a:cxnSpLocks noChangeShapeType="1"/>
          </p:cNvCxnSpPr>
          <p:nvPr/>
        </p:nvCxnSpPr>
        <p:spPr bwMode="auto">
          <a:xfrm>
            <a:off x="4871521" y="4428465"/>
            <a:ext cx="185760" cy="512694"/>
          </a:xfrm>
          <a:prstGeom prst="line">
            <a:avLst/>
          </a:prstGeom>
          <a:noFill/>
          <a:ln w="25400" algn="ctr">
            <a:solidFill>
              <a:srgbClr val="F3960D"/>
            </a:solidFill>
            <a:round/>
            <a:headEnd/>
            <a:tailEnd/>
          </a:ln>
          <a:extLst>
            <a:ext uri="{909E8E84-426E-40DD-AFC4-6F175D3DCCD1}">
              <a14:hiddenFill xmlns:a14="http://schemas.microsoft.com/office/drawing/2010/main">
                <a:noFill/>
              </a14:hiddenFill>
            </a:ext>
          </a:extLst>
        </p:spPr>
      </p:cxnSp>
      <p:cxnSp>
        <p:nvCxnSpPr>
          <p:cNvPr id="18471" name="Connecteur droit 79"/>
          <p:cNvCxnSpPr>
            <a:cxnSpLocks noChangeShapeType="1"/>
          </p:cNvCxnSpPr>
          <p:nvPr/>
        </p:nvCxnSpPr>
        <p:spPr bwMode="auto">
          <a:xfrm flipV="1">
            <a:off x="2547361" y="3951775"/>
            <a:ext cx="584640" cy="180019"/>
          </a:xfrm>
          <a:prstGeom prst="line">
            <a:avLst/>
          </a:prstGeom>
          <a:noFill/>
          <a:ln w="25400" algn="ctr">
            <a:solidFill>
              <a:srgbClr val="F3960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58203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p:cTn id="87" dur="500" fill="hold"/>
                                        <p:tgtEl>
                                          <p:spTgt spid="26"/>
                                        </p:tgtEl>
                                        <p:attrNameLst>
                                          <p:attrName>ppt_w</p:attrName>
                                        </p:attrNameLst>
                                      </p:cBhvr>
                                      <p:tavLst>
                                        <p:tav tm="0">
                                          <p:val>
                                            <p:fltVal val="0"/>
                                          </p:val>
                                        </p:tav>
                                        <p:tav tm="100000">
                                          <p:val>
                                            <p:strVal val="#ppt_w"/>
                                          </p:val>
                                        </p:tav>
                                      </p:tavLst>
                                    </p:anim>
                                    <p:anim calcmode="lin" valueType="num">
                                      <p:cBhvr>
                                        <p:cTn id="88" dur="500" fill="hold"/>
                                        <p:tgtEl>
                                          <p:spTgt spid="26"/>
                                        </p:tgtEl>
                                        <p:attrNameLst>
                                          <p:attrName>ppt_h</p:attrName>
                                        </p:attrNameLst>
                                      </p:cBhvr>
                                      <p:tavLst>
                                        <p:tav tm="0">
                                          <p:val>
                                            <p:fltVal val="0"/>
                                          </p:val>
                                        </p:tav>
                                        <p:tav tm="100000">
                                          <p:val>
                                            <p:strVal val="#ppt_h"/>
                                          </p:val>
                                        </p:tav>
                                      </p:tavLst>
                                    </p:anim>
                                    <p:animEffect transition="in" filter="fade">
                                      <p:cBhvr>
                                        <p:cTn id="89" dur="500"/>
                                        <p:tgtEl>
                                          <p:spTgt spid="26"/>
                                        </p:tgtEl>
                                      </p:cBhvr>
                                    </p:animEffect>
                                  </p:childTnLst>
                                </p:cTn>
                              </p:par>
                              <p:par>
                                <p:cTn id="90" presetID="53" presetClass="entr" presetSubtype="16" fill="hold" nodeType="withEffect">
                                  <p:stCondLst>
                                    <p:cond delay="0"/>
                                  </p:stCondLst>
                                  <p:childTnLst>
                                    <p:set>
                                      <p:cBhvr>
                                        <p:cTn id="91" dur="1" fill="hold">
                                          <p:stCondLst>
                                            <p:cond delay="0"/>
                                          </p:stCondLst>
                                        </p:cTn>
                                        <p:tgtEl>
                                          <p:spTgt spid="18435"/>
                                        </p:tgtEl>
                                        <p:attrNameLst>
                                          <p:attrName>style.visibility</p:attrName>
                                        </p:attrNameLst>
                                      </p:cBhvr>
                                      <p:to>
                                        <p:strVal val="visible"/>
                                      </p:to>
                                    </p:set>
                                    <p:anim calcmode="lin" valueType="num">
                                      <p:cBhvr>
                                        <p:cTn id="92" dur="500" fill="hold"/>
                                        <p:tgtEl>
                                          <p:spTgt spid="18435"/>
                                        </p:tgtEl>
                                        <p:attrNameLst>
                                          <p:attrName>ppt_w</p:attrName>
                                        </p:attrNameLst>
                                      </p:cBhvr>
                                      <p:tavLst>
                                        <p:tav tm="0">
                                          <p:val>
                                            <p:fltVal val="0"/>
                                          </p:val>
                                        </p:tav>
                                        <p:tav tm="100000">
                                          <p:val>
                                            <p:strVal val="#ppt_w"/>
                                          </p:val>
                                        </p:tav>
                                      </p:tavLst>
                                    </p:anim>
                                    <p:anim calcmode="lin" valueType="num">
                                      <p:cBhvr>
                                        <p:cTn id="93" dur="500" fill="hold"/>
                                        <p:tgtEl>
                                          <p:spTgt spid="18435"/>
                                        </p:tgtEl>
                                        <p:attrNameLst>
                                          <p:attrName>ppt_h</p:attrName>
                                        </p:attrNameLst>
                                      </p:cBhvr>
                                      <p:tavLst>
                                        <p:tav tm="0">
                                          <p:val>
                                            <p:fltVal val="0"/>
                                          </p:val>
                                        </p:tav>
                                        <p:tav tm="100000">
                                          <p:val>
                                            <p:strVal val="#ppt_h"/>
                                          </p:val>
                                        </p:tav>
                                      </p:tavLst>
                                    </p:anim>
                                    <p:animEffect transition="in" filter="fade">
                                      <p:cBhvr>
                                        <p:cTn id="94" dur="500"/>
                                        <p:tgtEl>
                                          <p:spTgt spid="18435"/>
                                        </p:tgtEl>
                                      </p:cBhvr>
                                    </p:animEffect>
                                  </p:childTnLst>
                                </p:cTn>
                              </p:par>
                              <p:par>
                                <p:cTn id="95" presetID="53" presetClass="entr" presetSubtype="16" fill="hold" nodeType="withEffect">
                                  <p:stCondLst>
                                    <p:cond delay="0"/>
                                  </p:stCondLst>
                                  <p:childTnLst>
                                    <p:set>
                                      <p:cBhvr>
                                        <p:cTn id="96" dur="1" fill="hold">
                                          <p:stCondLst>
                                            <p:cond delay="0"/>
                                          </p:stCondLst>
                                        </p:cTn>
                                        <p:tgtEl>
                                          <p:spTgt spid="18448"/>
                                        </p:tgtEl>
                                        <p:attrNameLst>
                                          <p:attrName>style.visibility</p:attrName>
                                        </p:attrNameLst>
                                      </p:cBhvr>
                                      <p:to>
                                        <p:strVal val="visible"/>
                                      </p:to>
                                    </p:set>
                                    <p:anim calcmode="lin" valueType="num">
                                      <p:cBhvr>
                                        <p:cTn id="97" dur="500" fill="hold"/>
                                        <p:tgtEl>
                                          <p:spTgt spid="18448"/>
                                        </p:tgtEl>
                                        <p:attrNameLst>
                                          <p:attrName>ppt_w</p:attrName>
                                        </p:attrNameLst>
                                      </p:cBhvr>
                                      <p:tavLst>
                                        <p:tav tm="0">
                                          <p:val>
                                            <p:fltVal val="0"/>
                                          </p:val>
                                        </p:tav>
                                        <p:tav tm="100000">
                                          <p:val>
                                            <p:strVal val="#ppt_w"/>
                                          </p:val>
                                        </p:tav>
                                      </p:tavLst>
                                    </p:anim>
                                    <p:anim calcmode="lin" valueType="num">
                                      <p:cBhvr>
                                        <p:cTn id="98" dur="500" fill="hold"/>
                                        <p:tgtEl>
                                          <p:spTgt spid="18448"/>
                                        </p:tgtEl>
                                        <p:attrNameLst>
                                          <p:attrName>ppt_h</p:attrName>
                                        </p:attrNameLst>
                                      </p:cBhvr>
                                      <p:tavLst>
                                        <p:tav tm="0">
                                          <p:val>
                                            <p:fltVal val="0"/>
                                          </p:val>
                                        </p:tav>
                                        <p:tav tm="100000">
                                          <p:val>
                                            <p:strVal val="#ppt_h"/>
                                          </p:val>
                                        </p:tav>
                                      </p:tavLst>
                                    </p:anim>
                                    <p:animEffect transition="in" filter="fade">
                                      <p:cBhvr>
                                        <p:cTn id="99" dur="500"/>
                                        <p:tgtEl>
                                          <p:spTgt spid="18448"/>
                                        </p:tgtEl>
                                      </p:cBhvr>
                                    </p:animEffect>
                                  </p:childTnLst>
                                </p:cTn>
                              </p:par>
                              <p:par>
                                <p:cTn id="100" presetID="53" presetClass="entr" presetSubtype="16" fill="hold" nodeType="withEffect">
                                  <p:stCondLst>
                                    <p:cond delay="0"/>
                                  </p:stCondLst>
                                  <p:childTnLst>
                                    <p:set>
                                      <p:cBhvr>
                                        <p:cTn id="101" dur="1" fill="hold">
                                          <p:stCondLst>
                                            <p:cond delay="0"/>
                                          </p:stCondLst>
                                        </p:cTn>
                                        <p:tgtEl>
                                          <p:spTgt spid="18455"/>
                                        </p:tgtEl>
                                        <p:attrNameLst>
                                          <p:attrName>style.visibility</p:attrName>
                                        </p:attrNameLst>
                                      </p:cBhvr>
                                      <p:to>
                                        <p:strVal val="visible"/>
                                      </p:to>
                                    </p:set>
                                    <p:anim calcmode="lin" valueType="num">
                                      <p:cBhvr>
                                        <p:cTn id="102" dur="500" fill="hold"/>
                                        <p:tgtEl>
                                          <p:spTgt spid="18455"/>
                                        </p:tgtEl>
                                        <p:attrNameLst>
                                          <p:attrName>ppt_w</p:attrName>
                                        </p:attrNameLst>
                                      </p:cBhvr>
                                      <p:tavLst>
                                        <p:tav tm="0">
                                          <p:val>
                                            <p:fltVal val="0"/>
                                          </p:val>
                                        </p:tav>
                                        <p:tav tm="100000">
                                          <p:val>
                                            <p:strVal val="#ppt_w"/>
                                          </p:val>
                                        </p:tav>
                                      </p:tavLst>
                                    </p:anim>
                                    <p:anim calcmode="lin" valueType="num">
                                      <p:cBhvr>
                                        <p:cTn id="103" dur="500" fill="hold"/>
                                        <p:tgtEl>
                                          <p:spTgt spid="18455"/>
                                        </p:tgtEl>
                                        <p:attrNameLst>
                                          <p:attrName>ppt_h</p:attrName>
                                        </p:attrNameLst>
                                      </p:cBhvr>
                                      <p:tavLst>
                                        <p:tav tm="0">
                                          <p:val>
                                            <p:fltVal val="0"/>
                                          </p:val>
                                        </p:tav>
                                        <p:tav tm="100000">
                                          <p:val>
                                            <p:strVal val="#ppt_h"/>
                                          </p:val>
                                        </p:tav>
                                      </p:tavLst>
                                    </p:anim>
                                    <p:animEffect transition="in" filter="fade">
                                      <p:cBhvr>
                                        <p:cTn id="104" dur="500"/>
                                        <p:tgtEl>
                                          <p:spTgt spid="18455"/>
                                        </p:tgtEl>
                                      </p:cBhvr>
                                    </p:animEffect>
                                  </p:childTnLst>
                                </p:cTn>
                              </p:par>
                              <p:par>
                                <p:cTn id="105" presetID="53" presetClass="entr" presetSubtype="16" fill="hold" nodeType="withEffect">
                                  <p:stCondLst>
                                    <p:cond delay="0"/>
                                  </p:stCondLst>
                                  <p:childTnLst>
                                    <p:set>
                                      <p:cBhvr>
                                        <p:cTn id="106" dur="1" fill="hold">
                                          <p:stCondLst>
                                            <p:cond delay="0"/>
                                          </p:stCondLst>
                                        </p:cTn>
                                        <p:tgtEl>
                                          <p:spTgt spid="18456"/>
                                        </p:tgtEl>
                                        <p:attrNameLst>
                                          <p:attrName>style.visibility</p:attrName>
                                        </p:attrNameLst>
                                      </p:cBhvr>
                                      <p:to>
                                        <p:strVal val="visible"/>
                                      </p:to>
                                    </p:set>
                                    <p:anim calcmode="lin" valueType="num">
                                      <p:cBhvr>
                                        <p:cTn id="107" dur="500" fill="hold"/>
                                        <p:tgtEl>
                                          <p:spTgt spid="18456"/>
                                        </p:tgtEl>
                                        <p:attrNameLst>
                                          <p:attrName>ppt_w</p:attrName>
                                        </p:attrNameLst>
                                      </p:cBhvr>
                                      <p:tavLst>
                                        <p:tav tm="0">
                                          <p:val>
                                            <p:fltVal val="0"/>
                                          </p:val>
                                        </p:tav>
                                        <p:tav tm="100000">
                                          <p:val>
                                            <p:strVal val="#ppt_w"/>
                                          </p:val>
                                        </p:tav>
                                      </p:tavLst>
                                    </p:anim>
                                    <p:anim calcmode="lin" valueType="num">
                                      <p:cBhvr>
                                        <p:cTn id="108" dur="500" fill="hold"/>
                                        <p:tgtEl>
                                          <p:spTgt spid="18456"/>
                                        </p:tgtEl>
                                        <p:attrNameLst>
                                          <p:attrName>ppt_h</p:attrName>
                                        </p:attrNameLst>
                                      </p:cBhvr>
                                      <p:tavLst>
                                        <p:tav tm="0">
                                          <p:val>
                                            <p:fltVal val="0"/>
                                          </p:val>
                                        </p:tav>
                                        <p:tav tm="100000">
                                          <p:val>
                                            <p:strVal val="#ppt_h"/>
                                          </p:val>
                                        </p:tav>
                                      </p:tavLst>
                                    </p:anim>
                                    <p:animEffect transition="in" filter="fade">
                                      <p:cBhvr>
                                        <p:cTn id="109" dur="500"/>
                                        <p:tgtEl>
                                          <p:spTgt spid="18456"/>
                                        </p:tgtEl>
                                      </p:cBhvr>
                                    </p:animEffect>
                                  </p:childTnLst>
                                </p:cTn>
                              </p:par>
                              <p:par>
                                <p:cTn id="110" presetID="53" presetClass="entr" presetSubtype="16" fill="hold" nodeType="withEffect">
                                  <p:stCondLst>
                                    <p:cond delay="0"/>
                                  </p:stCondLst>
                                  <p:childTnLst>
                                    <p:set>
                                      <p:cBhvr>
                                        <p:cTn id="111" dur="1" fill="hold">
                                          <p:stCondLst>
                                            <p:cond delay="0"/>
                                          </p:stCondLst>
                                        </p:cTn>
                                        <p:tgtEl>
                                          <p:spTgt spid="18457"/>
                                        </p:tgtEl>
                                        <p:attrNameLst>
                                          <p:attrName>style.visibility</p:attrName>
                                        </p:attrNameLst>
                                      </p:cBhvr>
                                      <p:to>
                                        <p:strVal val="visible"/>
                                      </p:to>
                                    </p:set>
                                    <p:anim calcmode="lin" valueType="num">
                                      <p:cBhvr>
                                        <p:cTn id="112" dur="500" fill="hold"/>
                                        <p:tgtEl>
                                          <p:spTgt spid="18457"/>
                                        </p:tgtEl>
                                        <p:attrNameLst>
                                          <p:attrName>ppt_w</p:attrName>
                                        </p:attrNameLst>
                                      </p:cBhvr>
                                      <p:tavLst>
                                        <p:tav tm="0">
                                          <p:val>
                                            <p:fltVal val="0"/>
                                          </p:val>
                                        </p:tav>
                                        <p:tav tm="100000">
                                          <p:val>
                                            <p:strVal val="#ppt_w"/>
                                          </p:val>
                                        </p:tav>
                                      </p:tavLst>
                                    </p:anim>
                                    <p:anim calcmode="lin" valueType="num">
                                      <p:cBhvr>
                                        <p:cTn id="113" dur="500" fill="hold"/>
                                        <p:tgtEl>
                                          <p:spTgt spid="18457"/>
                                        </p:tgtEl>
                                        <p:attrNameLst>
                                          <p:attrName>ppt_h</p:attrName>
                                        </p:attrNameLst>
                                      </p:cBhvr>
                                      <p:tavLst>
                                        <p:tav tm="0">
                                          <p:val>
                                            <p:fltVal val="0"/>
                                          </p:val>
                                        </p:tav>
                                        <p:tav tm="100000">
                                          <p:val>
                                            <p:strVal val="#ppt_h"/>
                                          </p:val>
                                        </p:tav>
                                      </p:tavLst>
                                    </p:anim>
                                    <p:animEffect transition="in" filter="fade">
                                      <p:cBhvr>
                                        <p:cTn id="114" dur="500"/>
                                        <p:tgtEl>
                                          <p:spTgt spid="18457"/>
                                        </p:tgtEl>
                                      </p:cBhvr>
                                    </p:animEffect>
                                  </p:childTnLst>
                                </p:cTn>
                              </p:par>
                              <p:par>
                                <p:cTn id="115" presetID="53" presetClass="entr" presetSubtype="16" fill="hold" nodeType="withEffect">
                                  <p:stCondLst>
                                    <p:cond delay="0"/>
                                  </p:stCondLst>
                                  <p:childTnLst>
                                    <p:set>
                                      <p:cBhvr>
                                        <p:cTn id="116" dur="1" fill="hold">
                                          <p:stCondLst>
                                            <p:cond delay="0"/>
                                          </p:stCondLst>
                                        </p:cTn>
                                        <p:tgtEl>
                                          <p:spTgt spid="18458"/>
                                        </p:tgtEl>
                                        <p:attrNameLst>
                                          <p:attrName>style.visibility</p:attrName>
                                        </p:attrNameLst>
                                      </p:cBhvr>
                                      <p:to>
                                        <p:strVal val="visible"/>
                                      </p:to>
                                    </p:set>
                                    <p:anim calcmode="lin" valueType="num">
                                      <p:cBhvr>
                                        <p:cTn id="117" dur="500" fill="hold"/>
                                        <p:tgtEl>
                                          <p:spTgt spid="18458"/>
                                        </p:tgtEl>
                                        <p:attrNameLst>
                                          <p:attrName>ppt_w</p:attrName>
                                        </p:attrNameLst>
                                      </p:cBhvr>
                                      <p:tavLst>
                                        <p:tav tm="0">
                                          <p:val>
                                            <p:fltVal val="0"/>
                                          </p:val>
                                        </p:tav>
                                        <p:tav tm="100000">
                                          <p:val>
                                            <p:strVal val="#ppt_w"/>
                                          </p:val>
                                        </p:tav>
                                      </p:tavLst>
                                    </p:anim>
                                    <p:anim calcmode="lin" valueType="num">
                                      <p:cBhvr>
                                        <p:cTn id="118" dur="500" fill="hold"/>
                                        <p:tgtEl>
                                          <p:spTgt spid="18458"/>
                                        </p:tgtEl>
                                        <p:attrNameLst>
                                          <p:attrName>ppt_h</p:attrName>
                                        </p:attrNameLst>
                                      </p:cBhvr>
                                      <p:tavLst>
                                        <p:tav tm="0">
                                          <p:val>
                                            <p:fltVal val="0"/>
                                          </p:val>
                                        </p:tav>
                                        <p:tav tm="100000">
                                          <p:val>
                                            <p:strVal val="#ppt_h"/>
                                          </p:val>
                                        </p:tav>
                                      </p:tavLst>
                                    </p:anim>
                                    <p:animEffect transition="in" filter="fade">
                                      <p:cBhvr>
                                        <p:cTn id="119" dur="500"/>
                                        <p:tgtEl>
                                          <p:spTgt spid="18458"/>
                                        </p:tgtEl>
                                      </p:cBhvr>
                                    </p:animEffect>
                                  </p:childTnLst>
                                </p:cTn>
                              </p:par>
                              <p:par>
                                <p:cTn id="120" presetID="53" presetClass="entr" presetSubtype="16" fill="hold" nodeType="withEffect">
                                  <p:stCondLst>
                                    <p:cond delay="0"/>
                                  </p:stCondLst>
                                  <p:childTnLst>
                                    <p:set>
                                      <p:cBhvr>
                                        <p:cTn id="121" dur="1" fill="hold">
                                          <p:stCondLst>
                                            <p:cond delay="0"/>
                                          </p:stCondLst>
                                        </p:cTn>
                                        <p:tgtEl>
                                          <p:spTgt spid="18459"/>
                                        </p:tgtEl>
                                        <p:attrNameLst>
                                          <p:attrName>style.visibility</p:attrName>
                                        </p:attrNameLst>
                                      </p:cBhvr>
                                      <p:to>
                                        <p:strVal val="visible"/>
                                      </p:to>
                                    </p:set>
                                    <p:anim calcmode="lin" valueType="num">
                                      <p:cBhvr>
                                        <p:cTn id="122" dur="500" fill="hold"/>
                                        <p:tgtEl>
                                          <p:spTgt spid="18459"/>
                                        </p:tgtEl>
                                        <p:attrNameLst>
                                          <p:attrName>ppt_w</p:attrName>
                                        </p:attrNameLst>
                                      </p:cBhvr>
                                      <p:tavLst>
                                        <p:tav tm="0">
                                          <p:val>
                                            <p:fltVal val="0"/>
                                          </p:val>
                                        </p:tav>
                                        <p:tav tm="100000">
                                          <p:val>
                                            <p:strVal val="#ppt_w"/>
                                          </p:val>
                                        </p:tav>
                                      </p:tavLst>
                                    </p:anim>
                                    <p:anim calcmode="lin" valueType="num">
                                      <p:cBhvr>
                                        <p:cTn id="123" dur="500" fill="hold"/>
                                        <p:tgtEl>
                                          <p:spTgt spid="18459"/>
                                        </p:tgtEl>
                                        <p:attrNameLst>
                                          <p:attrName>ppt_h</p:attrName>
                                        </p:attrNameLst>
                                      </p:cBhvr>
                                      <p:tavLst>
                                        <p:tav tm="0">
                                          <p:val>
                                            <p:fltVal val="0"/>
                                          </p:val>
                                        </p:tav>
                                        <p:tav tm="100000">
                                          <p:val>
                                            <p:strVal val="#ppt_h"/>
                                          </p:val>
                                        </p:tav>
                                      </p:tavLst>
                                    </p:anim>
                                    <p:animEffect transition="in" filter="fade">
                                      <p:cBhvr>
                                        <p:cTn id="124" dur="500"/>
                                        <p:tgtEl>
                                          <p:spTgt spid="18459"/>
                                        </p:tgtEl>
                                      </p:cBhvr>
                                    </p:animEffect>
                                  </p:childTnLst>
                                </p:cTn>
                              </p:par>
                              <p:par>
                                <p:cTn id="125" presetID="53" presetClass="entr" presetSubtype="16" fill="hold" nodeType="withEffect">
                                  <p:stCondLst>
                                    <p:cond delay="0"/>
                                  </p:stCondLst>
                                  <p:childTnLst>
                                    <p:set>
                                      <p:cBhvr>
                                        <p:cTn id="126" dur="1" fill="hold">
                                          <p:stCondLst>
                                            <p:cond delay="0"/>
                                          </p:stCondLst>
                                        </p:cTn>
                                        <p:tgtEl>
                                          <p:spTgt spid="18460"/>
                                        </p:tgtEl>
                                        <p:attrNameLst>
                                          <p:attrName>style.visibility</p:attrName>
                                        </p:attrNameLst>
                                      </p:cBhvr>
                                      <p:to>
                                        <p:strVal val="visible"/>
                                      </p:to>
                                    </p:set>
                                    <p:anim calcmode="lin" valueType="num">
                                      <p:cBhvr>
                                        <p:cTn id="127" dur="500" fill="hold"/>
                                        <p:tgtEl>
                                          <p:spTgt spid="18460"/>
                                        </p:tgtEl>
                                        <p:attrNameLst>
                                          <p:attrName>ppt_w</p:attrName>
                                        </p:attrNameLst>
                                      </p:cBhvr>
                                      <p:tavLst>
                                        <p:tav tm="0">
                                          <p:val>
                                            <p:fltVal val="0"/>
                                          </p:val>
                                        </p:tav>
                                        <p:tav tm="100000">
                                          <p:val>
                                            <p:strVal val="#ppt_w"/>
                                          </p:val>
                                        </p:tav>
                                      </p:tavLst>
                                    </p:anim>
                                    <p:anim calcmode="lin" valueType="num">
                                      <p:cBhvr>
                                        <p:cTn id="128" dur="500" fill="hold"/>
                                        <p:tgtEl>
                                          <p:spTgt spid="18460"/>
                                        </p:tgtEl>
                                        <p:attrNameLst>
                                          <p:attrName>ppt_h</p:attrName>
                                        </p:attrNameLst>
                                      </p:cBhvr>
                                      <p:tavLst>
                                        <p:tav tm="0">
                                          <p:val>
                                            <p:fltVal val="0"/>
                                          </p:val>
                                        </p:tav>
                                        <p:tav tm="100000">
                                          <p:val>
                                            <p:strVal val="#ppt_h"/>
                                          </p:val>
                                        </p:tav>
                                      </p:tavLst>
                                    </p:anim>
                                    <p:animEffect transition="in" filter="fade">
                                      <p:cBhvr>
                                        <p:cTn id="129" dur="500"/>
                                        <p:tgtEl>
                                          <p:spTgt spid="18460"/>
                                        </p:tgtEl>
                                      </p:cBhvr>
                                    </p:animEffect>
                                  </p:childTnLst>
                                </p:cTn>
                              </p:par>
                              <p:par>
                                <p:cTn id="130" presetID="53" presetClass="entr" presetSubtype="16" fill="hold" nodeType="withEffect">
                                  <p:stCondLst>
                                    <p:cond delay="0"/>
                                  </p:stCondLst>
                                  <p:childTnLst>
                                    <p:set>
                                      <p:cBhvr>
                                        <p:cTn id="131" dur="1" fill="hold">
                                          <p:stCondLst>
                                            <p:cond delay="0"/>
                                          </p:stCondLst>
                                        </p:cTn>
                                        <p:tgtEl>
                                          <p:spTgt spid="18461"/>
                                        </p:tgtEl>
                                        <p:attrNameLst>
                                          <p:attrName>style.visibility</p:attrName>
                                        </p:attrNameLst>
                                      </p:cBhvr>
                                      <p:to>
                                        <p:strVal val="visible"/>
                                      </p:to>
                                    </p:set>
                                    <p:anim calcmode="lin" valueType="num">
                                      <p:cBhvr>
                                        <p:cTn id="132" dur="500" fill="hold"/>
                                        <p:tgtEl>
                                          <p:spTgt spid="18461"/>
                                        </p:tgtEl>
                                        <p:attrNameLst>
                                          <p:attrName>ppt_w</p:attrName>
                                        </p:attrNameLst>
                                      </p:cBhvr>
                                      <p:tavLst>
                                        <p:tav tm="0">
                                          <p:val>
                                            <p:fltVal val="0"/>
                                          </p:val>
                                        </p:tav>
                                        <p:tav tm="100000">
                                          <p:val>
                                            <p:strVal val="#ppt_w"/>
                                          </p:val>
                                        </p:tav>
                                      </p:tavLst>
                                    </p:anim>
                                    <p:anim calcmode="lin" valueType="num">
                                      <p:cBhvr>
                                        <p:cTn id="133" dur="500" fill="hold"/>
                                        <p:tgtEl>
                                          <p:spTgt spid="18461"/>
                                        </p:tgtEl>
                                        <p:attrNameLst>
                                          <p:attrName>ppt_h</p:attrName>
                                        </p:attrNameLst>
                                      </p:cBhvr>
                                      <p:tavLst>
                                        <p:tav tm="0">
                                          <p:val>
                                            <p:fltVal val="0"/>
                                          </p:val>
                                        </p:tav>
                                        <p:tav tm="100000">
                                          <p:val>
                                            <p:strVal val="#ppt_h"/>
                                          </p:val>
                                        </p:tav>
                                      </p:tavLst>
                                    </p:anim>
                                    <p:animEffect transition="in" filter="fade">
                                      <p:cBhvr>
                                        <p:cTn id="134" dur="500"/>
                                        <p:tgtEl>
                                          <p:spTgt spid="18461"/>
                                        </p:tgtEl>
                                      </p:cBhvr>
                                    </p:animEffect>
                                  </p:childTnLst>
                                </p:cTn>
                              </p:par>
                              <p:par>
                                <p:cTn id="135" presetID="53" presetClass="entr" presetSubtype="16" fill="hold" nodeType="withEffect">
                                  <p:stCondLst>
                                    <p:cond delay="0"/>
                                  </p:stCondLst>
                                  <p:childTnLst>
                                    <p:set>
                                      <p:cBhvr>
                                        <p:cTn id="136" dur="1" fill="hold">
                                          <p:stCondLst>
                                            <p:cond delay="0"/>
                                          </p:stCondLst>
                                        </p:cTn>
                                        <p:tgtEl>
                                          <p:spTgt spid="18462"/>
                                        </p:tgtEl>
                                        <p:attrNameLst>
                                          <p:attrName>style.visibility</p:attrName>
                                        </p:attrNameLst>
                                      </p:cBhvr>
                                      <p:to>
                                        <p:strVal val="visible"/>
                                      </p:to>
                                    </p:set>
                                    <p:anim calcmode="lin" valueType="num">
                                      <p:cBhvr>
                                        <p:cTn id="137" dur="500" fill="hold"/>
                                        <p:tgtEl>
                                          <p:spTgt spid="18462"/>
                                        </p:tgtEl>
                                        <p:attrNameLst>
                                          <p:attrName>ppt_w</p:attrName>
                                        </p:attrNameLst>
                                      </p:cBhvr>
                                      <p:tavLst>
                                        <p:tav tm="0">
                                          <p:val>
                                            <p:fltVal val="0"/>
                                          </p:val>
                                        </p:tav>
                                        <p:tav tm="100000">
                                          <p:val>
                                            <p:strVal val="#ppt_w"/>
                                          </p:val>
                                        </p:tav>
                                      </p:tavLst>
                                    </p:anim>
                                    <p:anim calcmode="lin" valueType="num">
                                      <p:cBhvr>
                                        <p:cTn id="138" dur="500" fill="hold"/>
                                        <p:tgtEl>
                                          <p:spTgt spid="18462"/>
                                        </p:tgtEl>
                                        <p:attrNameLst>
                                          <p:attrName>ppt_h</p:attrName>
                                        </p:attrNameLst>
                                      </p:cBhvr>
                                      <p:tavLst>
                                        <p:tav tm="0">
                                          <p:val>
                                            <p:fltVal val="0"/>
                                          </p:val>
                                        </p:tav>
                                        <p:tav tm="100000">
                                          <p:val>
                                            <p:strVal val="#ppt_h"/>
                                          </p:val>
                                        </p:tav>
                                      </p:tavLst>
                                    </p:anim>
                                    <p:animEffect transition="in" filter="fade">
                                      <p:cBhvr>
                                        <p:cTn id="139" dur="500"/>
                                        <p:tgtEl>
                                          <p:spTgt spid="18462"/>
                                        </p:tgtEl>
                                      </p:cBhvr>
                                    </p:animEffect>
                                  </p:childTnLst>
                                </p:cTn>
                              </p:par>
                              <p:par>
                                <p:cTn id="140" presetID="53" presetClass="entr" presetSubtype="16" fill="hold" nodeType="withEffect">
                                  <p:stCondLst>
                                    <p:cond delay="0"/>
                                  </p:stCondLst>
                                  <p:childTnLst>
                                    <p:set>
                                      <p:cBhvr>
                                        <p:cTn id="141" dur="1" fill="hold">
                                          <p:stCondLst>
                                            <p:cond delay="0"/>
                                          </p:stCondLst>
                                        </p:cTn>
                                        <p:tgtEl>
                                          <p:spTgt spid="18463"/>
                                        </p:tgtEl>
                                        <p:attrNameLst>
                                          <p:attrName>style.visibility</p:attrName>
                                        </p:attrNameLst>
                                      </p:cBhvr>
                                      <p:to>
                                        <p:strVal val="visible"/>
                                      </p:to>
                                    </p:set>
                                    <p:anim calcmode="lin" valueType="num">
                                      <p:cBhvr>
                                        <p:cTn id="142" dur="500" fill="hold"/>
                                        <p:tgtEl>
                                          <p:spTgt spid="18463"/>
                                        </p:tgtEl>
                                        <p:attrNameLst>
                                          <p:attrName>ppt_w</p:attrName>
                                        </p:attrNameLst>
                                      </p:cBhvr>
                                      <p:tavLst>
                                        <p:tav tm="0">
                                          <p:val>
                                            <p:fltVal val="0"/>
                                          </p:val>
                                        </p:tav>
                                        <p:tav tm="100000">
                                          <p:val>
                                            <p:strVal val="#ppt_w"/>
                                          </p:val>
                                        </p:tav>
                                      </p:tavLst>
                                    </p:anim>
                                    <p:anim calcmode="lin" valueType="num">
                                      <p:cBhvr>
                                        <p:cTn id="143" dur="500" fill="hold"/>
                                        <p:tgtEl>
                                          <p:spTgt spid="18463"/>
                                        </p:tgtEl>
                                        <p:attrNameLst>
                                          <p:attrName>ppt_h</p:attrName>
                                        </p:attrNameLst>
                                      </p:cBhvr>
                                      <p:tavLst>
                                        <p:tav tm="0">
                                          <p:val>
                                            <p:fltVal val="0"/>
                                          </p:val>
                                        </p:tav>
                                        <p:tav tm="100000">
                                          <p:val>
                                            <p:strVal val="#ppt_h"/>
                                          </p:val>
                                        </p:tav>
                                      </p:tavLst>
                                    </p:anim>
                                    <p:animEffect transition="in" filter="fade">
                                      <p:cBhvr>
                                        <p:cTn id="144" dur="500"/>
                                        <p:tgtEl>
                                          <p:spTgt spid="18463"/>
                                        </p:tgtEl>
                                      </p:cBhvr>
                                    </p:animEffect>
                                  </p:childTnLst>
                                </p:cTn>
                              </p:par>
                              <p:par>
                                <p:cTn id="145" presetID="53" presetClass="entr" presetSubtype="16" fill="hold" nodeType="withEffect">
                                  <p:stCondLst>
                                    <p:cond delay="0"/>
                                  </p:stCondLst>
                                  <p:childTnLst>
                                    <p:set>
                                      <p:cBhvr>
                                        <p:cTn id="146" dur="1" fill="hold">
                                          <p:stCondLst>
                                            <p:cond delay="0"/>
                                          </p:stCondLst>
                                        </p:cTn>
                                        <p:tgtEl>
                                          <p:spTgt spid="18464"/>
                                        </p:tgtEl>
                                        <p:attrNameLst>
                                          <p:attrName>style.visibility</p:attrName>
                                        </p:attrNameLst>
                                      </p:cBhvr>
                                      <p:to>
                                        <p:strVal val="visible"/>
                                      </p:to>
                                    </p:set>
                                    <p:anim calcmode="lin" valueType="num">
                                      <p:cBhvr>
                                        <p:cTn id="147" dur="500" fill="hold"/>
                                        <p:tgtEl>
                                          <p:spTgt spid="18464"/>
                                        </p:tgtEl>
                                        <p:attrNameLst>
                                          <p:attrName>ppt_w</p:attrName>
                                        </p:attrNameLst>
                                      </p:cBhvr>
                                      <p:tavLst>
                                        <p:tav tm="0">
                                          <p:val>
                                            <p:fltVal val="0"/>
                                          </p:val>
                                        </p:tav>
                                        <p:tav tm="100000">
                                          <p:val>
                                            <p:strVal val="#ppt_w"/>
                                          </p:val>
                                        </p:tav>
                                      </p:tavLst>
                                    </p:anim>
                                    <p:anim calcmode="lin" valueType="num">
                                      <p:cBhvr>
                                        <p:cTn id="148" dur="500" fill="hold"/>
                                        <p:tgtEl>
                                          <p:spTgt spid="18464"/>
                                        </p:tgtEl>
                                        <p:attrNameLst>
                                          <p:attrName>ppt_h</p:attrName>
                                        </p:attrNameLst>
                                      </p:cBhvr>
                                      <p:tavLst>
                                        <p:tav tm="0">
                                          <p:val>
                                            <p:fltVal val="0"/>
                                          </p:val>
                                        </p:tav>
                                        <p:tav tm="100000">
                                          <p:val>
                                            <p:strVal val="#ppt_h"/>
                                          </p:val>
                                        </p:tav>
                                      </p:tavLst>
                                    </p:anim>
                                    <p:animEffect transition="in" filter="fade">
                                      <p:cBhvr>
                                        <p:cTn id="149" dur="500"/>
                                        <p:tgtEl>
                                          <p:spTgt spid="18464"/>
                                        </p:tgtEl>
                                      </p:cBhvr>
                                    </p:animEffect>
                                  </p:childTnLst>
                                </p:cTn>
                              </p:par>
                              <p:par>
                                <p:cTn id="150" presetID="53" presetClass="entr" presetSubtype="16" fill="hold" nodeType="withEffect">
                                  <p:stCondLst>
                                    <p:cond delay="0"/>
                                  </p:stCondLst>
                                  <p:childTnLst>
                                    <p:set>
                                      <p:cBhvr>
                                        <p:cTn id="151" dur="1" fill="hold">
                                          <p:stCondLst>
                                            <p:cond delay="0"/>
                                          </p:stCondLst>
                                        </p:cTn>
                                        <p:tgtEl>
                                          <p:spTgt spid="18465"/>
                                        </p:tgtEl>
                                        <p:attrNameLst>
                                          <p:attrName>style.visibility</p:attrName>
                                        </p:attrNameLst>
                                      </p:cBhvr>
                                      <p:to>
                                        <p:strVal val="visible"/>
                                      </p:to>
                                    </p:set>
                                    <p:anim calcmode="lin" valueType="num">
                                      <p:cBhvr>
                                        <p:cTn id="152" dur="500" fill="hold"/>
                                        <p:tgtEl>
                                          <p:spTgt spid="18465"/>
                                        </p:tgtEl>
                                        <p:attrNameLst>
                                          <p:attrName>ppt_w</p:attrName>
                                        </p:attrNameLst>
                                      </p:cBhvr>
                                      <p:tavLst>
                                        <p:tav tm="0">
                                          <p:val>
                                            <p:fltVal val="0"/>
                                          </p:val>
                                        </p:tav>
                                        <p:tav tm="100000">
                                          <p:val>
                                            <p:strVal val="#ppt_w"/>
                                          </p:val>
                                        </p:tav>
                                      </p:tavLst>
                                    </p:anim>
                                    <p:anim calcmode="lin" valueType="num">
                                      <p:cBhvr>
                                        <p:cTn id="153" dur="500" fill="hold"/>
                                        <p:tgtEl>
                                          <p:spTgt spid="18465"/>
                                        </p:tgtEl>
                                        <p:attrNameLst>
                                          <p:attrName>ppt_h</p:attrName>
                                        </p:attrNameLst>
                                      </p:cBhvr>
                                      <p:tavLst>
                                        <p:tav tm="0">
                                          <p:val>
                                            <p:fltVal val="0"/>
                                          </p:val>
                                        </p:tav>
                                        <p:tav tm="100000">
                                          <p:val>
                                            <p:strVal val="#ppt_h"/>
                                          </p:val>
                                        </p:tav>
                                      </p:tavLst>
                                    </p:anim>
                                    <p:animEffect transition="in" filter="fade">
                                      <p:cBhvr>
                                        <p:cTn id="154" dur="500"/>
                                        <p:tgtEl>
                                          <p:spTgt spid="18465"/>
                                        </p:tgtEl>
                                      </p:cBhvr>
                                    </p:animEffect>
                                  </p:childTnLst>
                                </p:cTn>
                              </p:par>
                              <p:par>
                                <p:cTn id="155" presetID="53" presetClass="entr" presetSubtype="16" fill="hold" nodeType="withEffect">
                                  <p:stCondLst>
                                    <p:cond delay="0"/>
                                  </p:stCondLst>
                                  <p:childTnLst>
                                    <p:set>
                                      <p:cBhvr>
                                        <p:cTn id="156" dur="1" fill="hold">
                                          <p:stCondLst>
                                            <p:cond delay="0"/>
                                          </p:stCondLst>
                                        </p:cTn>
                                        <p:tgtEl>
                                          <p:spTgt spid="18466"/>
                                        </p:tgtEl>
                                        <p:attrNameLst>
                                          <p:attrName>style.visibility</p:attrName>
                                        </p:attrNameLst>
                                      </p:cBhvr>
                                      <p:to>
                                        <p:strVal val="visible"/>
                                      </p:to>
                                    </p:set>
                                    <p:anim calcmode="lin" valueType="num">
                                      <p:cBhvr>
                                        <p:cTn id="157" dur="500" fill="hold"/>
                                        <p:tgtEl>
                                          <p:spTgt spid="18466"/>
                                        </p:tgtEl>
                                        <p:attrNameLst>
                                          <p:attrName>ppt_w</p:attrName>
                                        </p:attrNameLst>
                                      </p:cBhvr>
                                      <p:tavLst>
                                        <p:tav tm="0">
                                          <p:val>
                                            <p:fltVal val="0"/>
                                          </p:val>
                                        </p:tav>
                                        <p:tav tm="100000">
                                          <p:val>
                                            <p:strVal val="#ppt_w"/>
                                          </p:val>
                                        </p:tav>
                                      </p:tavLst>
                                    </p:anim>
                                    <p:anim calcmode="lin" valueType="num">
                                      <p:cBhvr>
                                        <p:cTn id="158" dur="500" fill="hold"/>
                                        <p:tgtEl>
                                          <p:spTgt spid="18466"/>
                                        </p:tgtEl>
                                        <p:attrNameLst>
                                          <p:attrName>ppt_h</p:attrName>
                                        </p:attrNameLst>
                                      </p:cBhvr>
                                      <p:tavLst>
                                        <p:tav tm="0">
                                          <p:val>
                                            <p:fltVal val="0"/>
                                          </p:val>
                                        </p:tav>
                                        <p:tav tm="100000">
                                          <p:val>
                                            <p:strVal val="#ppt_h"/>
                                          </p:val>
                                        </p:tav>
                                      </p:tavLst>
                                    </p:anim>
                                    <p:animEffect transition="in" filter="fade">
                                      <p:cBhvr>
                                        <p:cTn id="159" dur="500"/>
                                        <p:tgtEl>
                                          <p:spTgt spid="18466"/>
                                        </p:tgtEl>
                                      </p:cBhvr>
                                    </p:animEffect>
                                  </p:childTnLst>
                                </p:cTn>
                              </p:par>
                              <p:par>
                                <p:cTn id="160" presetID="53" presetClass="entr" presetSubtype="16" fill="hold" nodeType="withEffect">
                                  <p:stCondLst>
                                    <p:cond delay="0"/>
                                  </p:stCondLst>
                                  <p:childTnLst>
                                    <p:set>
                                      <p:cBhvr>
                                        <p:cTn id="161" dur="1" fill="hold">
                                          <p:stCondLst>
                                            <p:cond delay="0"/>
                                          </p:stCondLst>
                                        </p:cTn>
                                        <p:tgtEl>
                                          <p:spTgt spid="18467"/>
                                        </p:tgtEl>
                                        <p:attrNameLst>
                                          <p:attrName>style.visibility</p:attrName>
                                        </p:attrNameLst>
                                      </p:cBhvr>
                                      <p:to>
                                        <p:strVal val="visible"/>
                                      </p:to>
                                    </p:set>
                                    <p:anim calcmode="lin" valueType="num">
                                      <p:cBhvr>
                                        <p:cTn id="162" dur="500" fill="hold"/>
                                        <p:tgtEl>
                                          <p:spTgt spid="18467"/>
                                        </p:tgtEl>
                                        <p:attrNameLst>
                                          <p:attrName>ppt_w</p:attrName>
                                        </p:attrNameLst>
                                      </p:cBhvr>
                                      <p:tavLst>
                                        <p:tav tm="0">
                                          <p:val>
                                            <p:fltVal val="0"/>
                                          </p:val>
                                        </p:tav>
                                        <p:tav tm="100000">
                                          <p:val>
                                            <p:strVal val="#ppt_w"/>
                                          </p:val>
                                        </p:tav>
                                      </p:tavLst>
                                    </p:anim>
                                    <p:anim calcmode="lin" valueType="num">
                                      <p:cBhvr>
                                        <p:cTn id="163" dur="500" fill="hold"/>
                                        <p:tgtEl>
                                          <p:spTgt spid="18467"/>
                                        </p:tgtEl>
                                        <p:attrNameLst>
                                          <p:attrName>ppt_h</p:attrName>
                                        </p:attrNameLst>
                                      </p:cBhvr>
                                      <p:tavLst>
                                        <p:tav tm="0">
                                          <p:val>
                                            <p:fltVal val="0"/>
                                          </p:val>
                                        </p:tav>
                                        <p:tav tm="100000">
                                          <p:val>
                                            <p:strVal val="#ppt_h"/>
                                          </p:val>
                                        </p:tav>
                                      </p:tavLst>
                                    </p:anim>
                                    <p:animEffect transition="in" filter="fade">
                                      <p:cBhvr>
                                        <p:cTn id="164" dur="500"/>
                                        <p:tgtEl>
                                          <p:spTgt spid="18467"/>
                                        </p:tgtEl>
                                      </p:cBhvr>
                                    </p:animEffect>
                                  </p:childTnLst>
                                </p:cTn>
                              </p:par>
                              <p:par>
                                <p:cTn id="165" presetID="53" presetClass="entr" presetSubtype="16" fill="hold" nodeType="withEffect">
                                  <p:stCondLst>
                                    <p:cond delay="0"/>
                                  </p:stCondLst>
                                  <p:childTnLst>
                                    <p:set>
                                      <p:cBhvr>
                                        <p:cTn id="166" dur="1" fill="hold">
                                          <p:stCondLst>
                                            <p:cond delay="0"/>
                                          </p:stCondLst>
                                        </p:cTn>
                                        <p:tgtEl>
                                          <p:spTgt spid="18468"/>
                                        </p:tgtEl>
                                        <p:attrNameLst>
                                          <p:attrName>style.visibility</p:attrName>
                                        </p:attrNameLst>
                                      </p:cBhvr>
                                      <p:to>
                                        <p:strVal val="visible"/>
                                      </p:to>
                                    </p:set>
                                    <p:anim calcmode="lin" valueType="num">
                                      <p:cBhvr>
                                        <p:cTn id="167" dur="500" fill="hold"/>
                                        <p:tgtEl>
                                          <p:spTgt spid="18468"/>
                                        </p:tgtEl>
                                        <p:attrNameLst>
                                          <p:attrName>ppt_w</p:attrName>
                                        </p:attrNameLst>
                                      </p:cBhvr>
                                      <p:tavLst>
                                        <p:tav tm="0">
                                          <p:val>
                                            <p:fltVal val="0"/>
                                          </p:val>
                                        </p:tav>
                                        <p:tav tm="100000">
                                          <p:val>
                                            <p:strVal val="#ppt_w"/>
                                          </p:val>
                                        </p:tav>
                                      </p:tavLst>
                                    </p:anim>
                                    <p:anim calcmode="lin" valueType="num">
                                      <p:cBhvr>
                                        <p:cTn id="168" dur="500" fill="hold"/>
                                        <p:tgtEl>
                                          <p:spTgt spid="18468"/>
                                        </p:tgtEl>
                                        <p:attrNameLst>
                                          <p:attrName>ppt_h</p:attrName>
                                        </p:attrNameLst>
                                      </p:cBhvr>
                                      <p:tavLst>
                                        <p:tav tm="0">
                                          <p:val>
                                            <p:fltVal val="0"/>
                                          </p:val>
                                        </p:tav>
                                        <p:tav tm="100000">
                                          <p:val>
                                            <p:strVal val="#ppt_h"/>
                                          </p:val>
                                        </p:tav>
                                      </p:tavLst>
                                    </p:anim>
                                    <p:animEffect transition="in" filter="fade">
                                      <p:cBhvr>
                                        <p:cTn id="169" dur="500"/>
                                        <p:tgtEl>
                                          <p:spTgt spid="18468"/>
                                        </p:tgtEl>
                                      </p:cBhvr>
                                    </p:animEffect>
                                  </p:childTnLst>
                                </p:cTn>
                              </p:par>
                              <p:par>
                                <p:cTn id="170" presetID="53" presetClass="entr" presetSubtype="16" fill="hold" nodeType="withEffect">
                                  <p:stCondLst>
                                    <p:cond delay="0"/>
                                  </p:stCondLst>
                                  <p:childTnLst>
                                    <p:set>
                                      <p:cBhvr>
                                        <p:cTn id="171" dur="1" fill="hold">
                                          <p:stCondLst>
                                            <p:cond delay="0"/>
                                          </p:stCondLst>
                                        </p:cTn>
                                        <p:tgtEl>
                                          <p:spTgt spid="18469"/>
                                        </p:tgtEl>
                                        <p:attrNameLst>
                                          <p:attrName>style.visibility</p:attrName>
                                        </p:attrNameLst>
                                      </p:cBhvr>
                                      <p:to>
                                        <p:strVal val="visible"/>
                                      </p:to>
                                    </p:set>
                                    <p:anim calcmode="lin" valueType="num">
                                      <p:cBhvr>
                                        <p:cTn id="172" dur="500" fill="hold"/>
                                        <p:tgtEl>
                                          <p:spTgt spid="18469"/>
                                        </p:tgtEl>
                                        <p:attrNameLst>
                                          <p:attrName>ppt_w</p:attrName>
                                        </p:attrNameLst>
                                      </p:cBhvr>
                                      <p:tavLst>
                                        <p:tav tm="0">
                                          <p:val>
                                            <p:fltVal val="0"/>
                                          </p:val>
                                        </p:tav>
                                        <p:tav tm="100000">
                                          <p:val>
                                            <p:strVal val="#ppt_w"/>
                                          </p:val>
                                        </p:tav>
                                      </p:tavLst>
                                    </p:anim>
                                    <p:anim calcmode="lin" valueType="num">
                                      <p:cBhvr>
                                        <p:cTn id="173" dur="500" fill="hold"/>
                                        <p:tgtEl>
                                          <p:spTgt spid="18469"/>
                                        </p:tgtEl>
                                        <p:attrNameLst>
                                          <p:attrName>ppt_h</p:attrName>
                                        </p:attrNameLst>
                                      </p:cBhvr>
                                      <p:tavLst>
                                        <p:tav tm="0">
                                          <p:val>
                                            <p:fltVal val="0"/>
                                          </p:val>
                                        </p:tav>
                                        <p:tav tm="100000">
                                          <p:val>
                                            <p:strVal val="#ppt_h"/>
                                          </p:val>
                                        </p:tav>
                                      </p:tavLst>
                                    </p:anim>
                                    <p:animEffect transition="in" filter="fade">
                                      <p:cBhvr>
                                        <p:cTn id="174" dur="500"/>
                                        <p:tgtEl>
                                          <p:spTgt spid="18469"/>
                                        </p:tgtEl>
                                      </p:cBhvr>
                                    </p:animEffect>
                                  </p:childTnLst>
                                </p:cTn>
                              </p:par>
                              <p:par>
                                <p:cTn id="175" presetID="53" presetClass="entr" presetSubtype="16" fill="hold" nodeType="withEffect">
                                  <p:stCondLst>
                                    <p:cond delay="0"/>
                                  </p:stCondLst>
                                  <p:childTnLst>
                                    <p:set>
                                      <p:cBhvr>
                                        <p:cTn id="176" dur="1" fill="hold">
                                          <p:stCondLst>
                                            <p:cond delay="0"/>
                                          </p:stCondLst>
                                        </p:cTn>
                                        <p:tgtEl>
                                          <p:spTgt spid="18470"/>
                                        </p:tgtEl>
                                        <p:attrNameLst>
                                          <p:attrName>style.visibility</p:attrName>
                                        </p:attrNameLst>
                                      </p:cBhvr>
                                      <p:to>
                                        <p:strVal val="visible"/>
                                      </p:to>
                                    </p:set>
                                    <p:anim calcmode="lin" valueType="num">
                                      <p:cBhvr>
                                        <p:cTn id="177" dur="500" fill="hold"/>
                                        <p:tgtEl>
                                          <p:spTgt spid="18470"/>
                                        </p:tgtEl>
                                        <p:attrNameLst>
                                          <p:attrName>ppt_w</p:attrName>
                                        </p:attrNameLst>
                                      </p:cBhvr>
                                      <p:tavLst>
                                        <p:tav tm="0">
                                          <p:val>
                                            <p:fltVal val="0"/>
                                          </p:val>
                                        </p:tav>
                                        <p:tav tm="100000">
                                          <p:val>
                                            <p:strVal val="#ppt_w"/>
                                          </p:val>
                                        </p:tav>
                                      </p:tavLst>
                                    </p:anim>
                                    <p:anim calcmode="lin" valueType="num">
                                      <p:cBhvr>
                                        <p:cTn id="178" dur="500" fill="hold"/>
                                        <p:tgtEl>
                                          <p:spTgt spid="18470"/>
                                        </p:tgtEl>
                                        <p:attrNameLst>
                                          <p:attrName>ppt_h</p:attrName>
                                        </p:attrNameLst>
                                      </p:cBhvr>
                                      <p:tavLst>
                                        <p:tav tm="0">
                                          <p:val>
                                            <p:fltVal val="0"/>
                                          </p:val>
                                        </p:tav>
                                        <p:tav tm="100000">
                                          <p:val>
                                            <p:strVal val="#ppt_h"/>
                                          </p:val>
                                        </p:tav>
                                      </p:tavLst>
                                    </p:anim>
                                    <p:animEffect transition="in" filter="fade">
                                      <p:cBhvr>
                                        <p:cTn id="179" dur="500"/>
                                        <p:tgtEl>
                                          <p:spTgt spid="18470"/>
                                        </p:tgtEl>
                                      </p:cBhvr>
                                    </p:animEffect>
                                  </p:childTnLst>
                                </p:cTn>
                              </p:par>
                              <p:par>
                                <p:cTn id="180" presetID="53" presetClass="entr" presetSubtype="16" fill="hold" nodeType="withEffect">
                                  <p:stCondLst>
                                    <p:cond delay="0"/>
                                  </p:stCondLst>
                                  <p:childTnLst>
                                    <p:set>
                                      <p:cBhvr>
                                        <p:cTn id="181" dur="1" fill="hold">
                                          <p:stCondLst>
                                            <p:cond delay="0"/>
                                          </p:stCondLst>
                                        </p:cTn>
                                        <p:tgtEl>
                                          <p:spTgt spid="18471"/>
                                        </p:tgtEl>
                                        <p:attrNameLst>
                                          <p:attrName>style.visibility</p:attrName>
                                        </p:attrNameLst>
                                      </p:cBhvr>
                                      <p:to>
                                        <p:strVal val="visible"/>
                                      </p:to>
                                    </p:set>
                                    <p:anim calcmode="lin" valueType="num">
                                      <p:cBhvr>
                                        <p:cTn id="182" dur="500" fill="hold"/>
                                        <p:tgtEl>
                                          <p:spTgt spid="18471"/>
                                        </p:tgtEl>
                                        <p:attrNameLst>
                                          <p:attrName>ppt_w</p:attrName>
                                        </p:attrNameLst>
                                      </p:cBhvr>
                                      <p:tavLst>
                                        <p:tav tm="0">
                                          <p:val>
                                            <p:fltVal val="0"/>
                                          </p:val>
                                        </p:tav>
                                        <p:tav tm="100000">
                                          <p:val>
                                            <p:strVal val="#ppt_w"/>
                                          </p:val>
                                        </p:tav>
                                      </p:tavLst>
                                    </p:anim>
                                    <p:anim calcmode="lin" valueType="num">
                                      <p:cBhvr>
                                        <p:cTn id="183" dur="500" fill="hold"/>
                                        <p:tgtEl>
                                          <p:spTgt spid="18471"/>
                                        </p:tgtEl>
                                        <p:attrNameLst>
                                          <p:attrName>ppt_h</p:attrName>
                                        </p:attrNameLst>
                                      </p:cBhvr>
                                      <p:tavLst>
                                        <p:tav tm="0">
                                          <p:val>
                                            <p:fltVal val="0"/>
                                          </p:val>
                                        </p:tav>
                                        <p:tav tm="100000">
                                          <p:val>
                                            <p:strVal val="#ppt_h"/>
                                          </p:val>
                                        </p:tav>
                                      </p:tavLst>
                                    </p:anim>
                                    <p:animEffect transition="in" filter="fade">
                                      <p:cBhvr>
                                        <p:cTn id="184" dur="500"/>
                                        <p:tgtEl>
                                          <p:spTgt spid="18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21" grpId="0"/>
      <p:bldP spid="22" grpId="0"/>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456481" y="358598"/>
            <a:ext cx="8295840" cy="1077233"/>
          </a:xfrm>
        </p:spPr>
        <p:txBody>
          <a:bodyPr/>
          <a:lstStyle/>
          <a:p>
            <a:r>
              <a:rPr lang="fr-FR" altLang="fr-FR" sz="2500" dirty="0"/>
              <a:t>Des équipes constituées différemment d’un lycée à l’autre, </a:t>
            </a:r>
            <a:r>
              <a:rPr lang="fr-FR" altLang="fr-FR" sz="2500" dirty="0" smtClean="0"/>
              <a:t>la confirmation d’une adaptation possible</a:t>
            </a:r>
            <a:endParaRPr lang="fr-FR" altLang="fr-FR" sz="2500" dirty="0"/>
          </a:p>
        </p:txBody>
      </p:sp>
      <p:graphicFrame>
        <p:nvGraphicFramePr>
          <p:cNvPr id="4" name="Espace réservé du contenu 3"/>
          <p:cNvGraphicFramePr>
            <a:graphicFrameLocks noGrp="1"/>
          </p:cNvGraphicFramePr>
          <p:nvPr>
            <p:ph idx="1"/>
          </p:nvPr>
        </p:nvGraphicFramePr>
        <p:xfrm>
          <a:off x="252000" y="2060857"/>
          <a:ext cx="3168000" cy="1879398"/>
        </p:xfrm>
        <a:graphic>
          <a:graphicData uri="http://schemas.openxmlformats.org/drawingml/2006/table">
            <a:tbl>
              <a:tblPr/>
              <a:tblGrid>
                <a:gridCol w="3168000"/>
              </a:tblGrid>
              <a:tr h="335303">
                <a:tc>
                  <a:txBody>
                    <a:bodyPr/>
                    <a:lstStyle/>
                    <a:p>
                      <a:pPr algn="l" rtl="0" fontAlgn="b"/>
                      <a:r>
                        <a:rPr lang="fr-FR" sz="1700" dirty="0" smtClean="0">
                          <a:solidFill>
                            <a:srgbClr val="000000"/>
                          </a:solidFill>
                          <a:effectLst/>
                          <a:latin typeface="Trebuchet MS"/>
                        </a:rPr>
                        <a:t>- Génie </a:t>
                      </a:r>
                      <a:r>
                        <a:rPr lang="fr-FR" sz="1700" dirty="0">
                          <a:solidFill>
                            <a:srgbClr val="000000"/>
                          </a:solidFill>
                          <a:effectLst/>
                          <a:latin typeface="Trebuchet MS"/>
                        </a:rPr>
                        <a:t>alimentaire &amp; biologie</a:t>
                      </a:r>
                    </a:p>
                  </a:txBody>
                  <a:tcPr marL="21346" marR="21346" marT="14234" marB="142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r>
              <a:tr h="291163">
                <a:tc>
                  <a:txBody>
                    <a:bodyPr/>
                    <a:lstStyle/>
                    <a:p>
                      <a:pPr rtl="0" fontAlgn="b"/>
                      <a:r>
                        <a:rPr lang="fr-FR" sz="1700" dirty="0" smtClean="0">
                          <a:effectLst/>
                          <a:latin typeface="Trebuchet MS"/>
                        </a:rPr>
                        <a:t>- Documentaliste</a:t>
                      </a:r>
                      <a:endParaRPr lang="fr-FR" sz="1700" dirty="0">
                        <a:effectLst/>
                        <a:latin typeface="Trebuchet MS"/>
                      </a:endParaRPr>
                    </a:p>
                  </a:txBody>
                  <a:tcPr marL="21346" marR="21346" marT="14234" marB="142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r>
              <a:tr h="335303">
                <a:tc>
                  <a:txBody>
                    <a:bodyPr/>
                    <a:lstStyle/>
                    <a:p>
                      <a:pPr rtl="0" fontAlgn="b"/>
                      <a:r>
                        <a:rPr lang="fr-FR" sz="1700" dirty="0" smtClean="0">
                          <a:effectLst/>
                          <a:latin typeface="Trebuchet MS"/>
                        </a:rPr>
                        <a:t>- Education </a:t>
                      </a:r>
                      <a:r>
                        <a:rPr lang="fr-FR" sz="1700" dirty="0">
                          <a:effectLst/>
                          <a:latin typeface="Trebuchet MS"/>
                        </a:rPr>
                        <a:t>Socio Culturelle</a:t>
                      </a:r>
                    </a:p>
                  </a:txBody>
                  <a:tcPr marL="21346" marR="21346" marT="14234" marB="142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r>
              <a:tr h="291163">
                <a:tc>
                  <a:txBody>
                    <a:bodyPr/>
                    <a:lstStyle/>
                    <a:p>
                      <a:pPr rtl="0" fontAlgn="b"/>
                      <a:r>
                        <a:rPr lang="fr-FR" sz="1700" dirty="0" smtClean="0">
                          <a:effectLst/>
                          <a:latin typeface="Trebuchet MS"/>
                        </a:rPr>
                        <a:t>- Mathématiques </a:t>
                      </a:r>
                      <a:r>
                        <a:rPr lang="fr-FR" sz="1700" dirty="0">
                          <a:effectLst/>
                          <a:latin typeface="Trebuchet MS"/>
                        </a:rPr>
                        <a:t>et Sciences</a:t>
                      </a:r>
                    </a:p>
                  </a:txBody>
                  <a:tcPr marL="21346" marR="21346" marT="14234" marB="142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r>
              <a:tr h="335303">
                <a:tc>
                  <a:txBody>
                    <a:bodyPr/>
                    <a:lstStyle/>
                    <a:p>
                      <a:pPr rtl="0" fontAlgn="b"/>
                      <a:r>
                        <a:rPr lang="fr-FR" sz="1700" dirty="0" smtClean="0">
                          <a:effectLst/>
                          <a:latin typeface="Trebuchet MS"/>
                        </a:rPr>
                        <a:t>- Education </a:t>
                      </a:r>
                      <a:r>
                        <a:rPr lang="fr-FR" sz="1700" dirty="0">
                          <a:effectLst/>
                          <a:latin typeface="Trebuchet MS"/>
                        </a:rPr>
                        <a:t>Socio Culturelle</a:t>
                      </a:r>
                    </a:p>
                  </a:txBody>
                  <a:tcPr marL="21346" marR="21346" marT="14234" marB="142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r>
              <a:tr h="291163">
                <a:tc>
                  <a:txBody>
                    <a:bodyPr/>
                    <a:lstStyle/>
                    <a:p>
                      <a:pPr rtl="0" fontAlgn="b"/>
                      <a:r>
                        <a:rPr lang="fr-FR" sz="1700" dirty="0" smtClean="0">
                          <a:effectLst/>
                          <a:latin typeface="Trebuchet MS"/>
                        </a:rPr>
                        <a:t>- Biologie</a:t>
                      </a:r>
                      <a:endParaRPr lang="fr-FR" sz="1700" dirty="0">
                        <a:effectLst/>
                        <a:latin typeface="Trebuchet MS"/>
                      </a:endParaRPr>
                    </a:p>
                  </a:txBody>
                  <a:tcPr marL="21346" marR="21346" marT="14234" marB="14234"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r>
            </a:tbl>
          </a:graphicData>
        </a:graphic>
      </p:graphicFrame>
      <p:graphicFrame>
        <p:nvGraphicFramePr>
          <p:cNvPr id="5" name="Tableau 4"/>
          <p:cNvGraphicFramePr>
            <a:graphicFrameLocks noGrp="1"/>
          </p:cNvGraphicFramePr>
          <p:nvPr/>
        </p:nvGraphicFramePr>
        <p:xfrm>
          <a:off x="5927040" y="1795869"/>
          <a:ext cx="2880000" cy="1227008"/>
        </p:xfrm>
        <a:graphic>
          <a:graphicData uri="http://schemas.openxmlformats.org/drawingml/2006/table">
            <a:tbl>
              <a:tblPr/>
              <a:tblGrid>
                <a:gridCol w="2880000"/>
              </a:tblGrid>
              <a:tr h="583577">
                <a:tc>
                  <a:txBody>
                    <a:bodyPr/>
                    <a:lstStyle/>
                    <a:p>
                      <a:pPr rtl="0" fontAlgn="b"/>
                      <a:r>
                        <a:rPr lang="fr-FR" sz="1800" dirty="0" smtClean="0">
                          <a:effectLst/>
                          <a:latin typeface="Trebuchet MS"/>
                        </a:rPr>
                        <a:t>- Sciences Economiques</a:t>
                      </a:r>
                      <a:r>
                        <a:rPr lang="fr-FR" sz="1800" baseline="0" dirty="0" smtClean="0">
                          <a:effectLst/>
                          <a:latin typeface="Trebuchet MS"/>
                        </a:rPr>
                        <a:t> et  Sociales</a:t>
                      </a:r>
                      <a:endParaRPr lang="fr-FR" sz="1800" dirty="0">
                        <a:effectLst/>
                        <a:latin typeface="Trebuchet MS"/>
                      </a:endParaRPr>
                    </a:p>
                  </a:txBody>
                  <a:tcPr marL="22858" marR="22858" marT="15233" marB="152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3">
                        <a:lumMod val="60000"/>
                        <a:lumOff val="40000"/>
                      </a:schemeClr>
                    </a:solidFill>
                  </a:tcPr>
                </a:tc>
              </a:tr>
              <a:tr h="307228">
                <a:tc>
                  <a:txBody>
                    <a:bodyPr/>
                    <a:lstStyle/>
                    <a:p>
                      <a:pPr rtl="0" fontAlgn="b"/>
                      <a:r>
                        <a:rPr lang="fr-FR" sz="1800" dirty="0" smtClean="0">
                          <a:effectLst/>
                          <a:latin typeface="Trebuchet MS"/>
                        </a:rPr>
                        <a:t>- Histoire</a:t>
                      </a:r>
                      <a:endParaRPr lang="fr-FR" sz="1800" dirty="0">
                        <a:effectLst/>
                        <a:latin typeface="Trebuchet MS"/>
                      </a:endParaRPr>
                    </a:p>
                  </a:txBody>
                  <a:tcPr marL="22858" marR="22858" marT="15233" marB="152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3">
                        <a:lumMod val="60000"/>
                        <a:lumOff val="40000"/>
                      </a:schemeClr>
                    </a:solidFill>
                  </a:tcPr>
                </a:tc>
              </a:tr>
              <a:tr h="336203">
                <a:tc>
                  <a:txBody>
                    <a:bodyPr/>
                    <a:lstStyle/>
                    <a:p>
                      <a:pPr rtl="0" fontAlgn="b"/>
                      <a:r>
                        <a:rPr lang="fr-FR" sz="1800" dirty="0" smtClean="0">
                          <a:effectLst/>
                          <a:latin typeface="Trebuchet MS"/>
                        </a:rPr>
                        <a:t>- SVT </a:t>
                      </a:r>
                      <a:r>
                        <a:rPr lang="fr-FR" sz="1800" dirty="0">
                          <a:effectLst/>
                          <a:latin typeface="Trebuchet MS"/>
                        </a:rPr>
                        <a:t>- Biologie - Ecologie</a:t>
                      </a:r>
                    </a:p>
                  </a:txBody>
                  <a:tcPr marL="22858" marR="22858" marT="15233" marB="152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6" name="Tableau 5"/>
          <p:cNvGraphicFramePr>
            <a:graphicFrameLocks noGrp="1"/>
          </p:cNvGraphicFramePr>
          <p:nvPr/>
        </p:nvGraphicFramePr>
        <p:xfrm>
          <a:off x="5551200" y="4016582"/>
          <a:ext cx="2953440" cy="1504958"/>
        </p:xfrm>
        <a:graphic>
          <a:graphicData uri="http://schemas.openxmlformats.org/drawingml/2006/table">
            <a:tbl>
              <a:tblPr/>
              <a:tblGrid>
                <a:gridCol w="2953440"/>
              </a:tblGrid>
              <a:tr h="307135">
                <a:tc>
                  <a:txBody>
                    <a:bodyPr/>
                    <a:lstStyle/>
                    <a:p>
                      <a:pPr rtl="0" fontAlgn="b"/>
                      <a:r>
                        <a:rPr lang="fr-FR" sz="1800" dirty="0" smtClean="0">
                          <a:effectLst/>
                          <a:latin typeface="Trebuchet MS"/>
                        </a:rPr>
                        <a:t>- SVT </a:t>
                      </a:r>
                      <a:r>
                        <a:rPr lang="fr-FR" sz="1800" dirty="0">
                          <a:effectLst/>
                          <a:latin typeface="Trebuchet MS"/>
                        </a:rPr>
                        <a:t>- Biologie - Ecologie</a:t>
                      </a:r>
                    </a:p>
                  </a:txBody>
                  <a:tcPr marL="22873" marR="22873" marT="15247" marB="1524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9846D"/>
                    </a:solidFill>
                  </a:tcPr>
                </a:tc>
              </a:tr>
              <a:tr h="583553">
                <a:tc>
                  <a:txBody>
                    <a:bodyPr/>
                    <a:lstStyle/>
                    <a:p>
                      <a:pPr rtl="0" fontAlgn="b"/>
                      <a:r>
                        <a:rPr lang="fr-FR" sz="1800" dirty="0" smtClean="0">
                          <a:effectLst/>
                          <a:latin typeface="Trebuchet MS"/>
                        </a:rPr>
                        <a:t>- Sciences Economiques</a:t>
                      </a:r>
                      <a:r>
                        <a:rPr lang="fr-FR" sz="1800" baseline="0" dirty="0" smtClean="0">
                          <a:effectLst/>
                          <a:latin typeface="Trebuchet MS"/>
                        </a:rPr>
                        <a:t> et Sociales</a:t>
                      </a:r>
                      <a:endParaRPr lang="fr-FR" sz="1800" dirty="0">
                        <a:effectLst/>
                        <a:latin typeface="Trebuchet MS"/>
                      </a:endParaRPr>
                    </a:p>
                  </a:txBody>
                  <a:tcPr marL="22873" marR="22873" marT="15247" marB="1524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9846D"/>
                    </a:solidFill>
                  </a:tcPr>
                </a:tc>
              </a:tr>
              <a:tr h="307135">
                <a:tc>
                  <a:txBody>
                    <a:bodyPr/>
                    <a:lstStyle/>
                    <a:p>
                      <a:pPr rtl="0" fontAlgn="b"/>
                      <a:r>
                        <a:rPr lang="fr-FR" sz="1800" dirty="0" smtClean="0">
                          <a:effectLst/>
                          <a:latin typeface="Trebuchet MS"/>
                        </a:rPr>
                        <a:t>- Agronomie</a:t>
                      </a:r>
                      <a:endParaRPr lang="fr-FR" sz="1800" dirty="0">
                        <a:effectLst/>
                        <a:latin typeface="Trebuchet MS"/>
                      </a:endParaRPr>
                    </a:p>
                  </a:txBody>
                  <a:tcPr marL="22873" marR="22873" marT="15247" marB="1524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9846D"/>
                    </a:solidFill>
                  </a:tcPr>
                </a:tc>
              </a:tr>
              <a:tr h="307135">
                <a:tc>
                  <a:txBody>
                    <a:bodyPr/>
                    <a:lstStyle/>
                    <a:p>
                      <a:pPr rtl="0" fontAlgn="b"/>
                      <a:r>
                        <a:rPr lang="fr-FR" sz="1800" dirty="0" smtClean="0">
                          <a:effectLst/>
                          <a:latin typeface="Trebuchet MS"/>
                        </a:rPr>
                        <a:t>- Zootechnie</a:t>
                      </a:r>
                      <a:endParaRPr lang="fr-FR" sz="1800" dirty="0">
                        <a:effectLst/>
                        <a:latin typeface="Trebuchet MS"/>
                      </a:endParaRPr>
                    </a:p>
                  </a:txBody>
                  <a:tcPr marL="22873" marR="22873" marT="15247" marB="1524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9846D"/>
                    </a:solidFill>
                  </a:tcPr>
                </a:tc>
              </a:tr>
            </a:tbl>
          </a:graphicData>
        </a:graphic>
      </p:graphicFrame>
      <p:graphicFrame>
        <p:nvGraphicFramePr>
          <p:cNvPr id="7" name="Tableau 6"/>
          <p:cNvGraphicFramePr>
            <a:graphicFrameLocks noGrp="1"/>
          </p:cNvGraphicFramePr>
          <p:nvPr/>
        </p:nvGraphicFramePr>
        <p:xfrm>
          <a:off x="326881" y="4408304"/>
          <a:ext cx="4898880" cy="921699"/>
        </p:xfrm>
        <a:graphic>
          <a:graphicData uri="http://schemas.openxmlformats.org/drawingml/2006/table">
            <a:tbl>
              <a:tblPr/>
              <a:tblGrid>
                <a:gridCol w="4898880"/>
              </a:tblGrid>
              <a:tr h="307233">
                <a:tc>
                  <a:txBody>
                    <a:bodyPr/>
                    <a:lstStyle/>
                    <a:p>
                      <a:pPr algn="l" rtl="0" fontAlgn="b"/>
                      <a:r>
                        <a:rPr lang="fr-FR" sz="1800" dirty="0" smtClean="0">
                          <a:effectLst/>
                          <a:latin typeface="Trebuchet MS"/>
                        </a:rPr>
                        <a:t>- Sciences Economiques</a:t>
                      </a:r>
                      <a:r>
                        <a:rPr lang="fr-FR" sz="1800" baseline="0" dirty="0" smtClean="0">
                          <a:effectLst/>
                          <a:latin typeface="Trebuchet MS"/>
                        </a:rPr>
                        <a:t> et Sociales</a:t>
                      </a:r>
                      <a:r>
                        <a:rPr lang="fr-FR" sz="1800" dirty="0" smtClean="0">
                          <a:effectLst/>
                          <a:latin typeface="Trebuchet MS"/>
                        </a:rPr>
                        <a:t>–Commerce</a:t>
                      </a:r>
                      <a:endParaRPr lang="fr-FR" sz="1800" dirty="0">
                        <a:effectLst/>
                        <a:latin typeface="Trebuchet MS"/>
                      </a:endParaRPr>
                    </a:p>
                  </a:txBody>
                  <a:tcPr marL="22858" marR="22858" marT="15232" marB="1523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6">
                        <a:lumMod val="20000"/>
                        <a:lumOff val="80000"/>
                      </a:schemeClr>
                    </a:solidFill>
                  </a:tcPr>
                </a:tc>
              </a:tr>
              <a:tr h="30723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800" dirty="0" smtClean="0">
                          <a:effectLst/>
                          <a:latin typeface="Trebuchet MS"/>
                        </a:rPr>
                        <a:t>- Sciences Economiques</a:t>
                      </a:r>
                      <a:r>
                        <a:rPr lang="fr-FR" sz="1800" baseline="0" dirty="0" smtClean="0">
                          <a:effectLst/>
                          <a:latin typeface="Trebuchet MS"/>
                        </a:rPr>
                        <a:t> et Sociales</a:t>
                      </a:r>
                      <a:r>
                        <a:rPr lang="fr-FR" sz="1800" dirty="0" smtClean="0">
                          <a:effectLst/>
                          <a:latin typeface="Trebuchet MS"/>
                        </a:rPr>
                        <a:t>–Commerce</a:t>
                      </a:r>
                    </a:p>
                  </a:txBody>
                  <a:tcPr marL="22858" marR="22858" marT="15232" marB="1523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6">
                        <a:lumMod val="20000"/>
                        <a:lumOff val="80000"/>
                      </a:schemeClr>
                    </a:solidFill>
                  </a:tcPr>
                </a:tc>
              </a:tr>
              <a:tr h="307233">
                <a:tc>
                  <a:txBody>
                    <a:bodyPr/>
                    <a:lstStyle/>
                    <a:p>
                      <a:pPr rtl="0" fontAlgn="b"/>
                      <a:r>
                        <a:rPr lang="fr-FR" sz="1800" dirty="0" smtClean="0">
                          <a:effectLst/>
                          <a:latin typeface="Trebuchet MS"/>
                        </a:rPr>
                        <a:t>- Informatique</a:t>
                      </a:r>
                      <a:endParaRPr lang="fr-FR" sz="1800" dirty="0">
                        <a:effectLst/>
                        <a:latin typeface="Trebuchet MS"/>
                      </a:endParaRPr>
                    </a:p>
                  </a:txBody>
                  <a:tcPr marL="22858" marR="22858" marT="15232" marB="1523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9" name="Tableau 8"/>
          <p:cNvGraphicFramePr>
            <a:graphicFrameLocks noGrp="1"/>
          </p:cNvGraphicFramePr>
          <p:nvPr/>
        </p:nvGraphicFramePr>
        <p:xfrm>
          <a:off x="3918240" y="3233140"/>
          <a:ext cx="3024000" cy="614944"/>
        </p:xfrm>
        <a:graphic>
          <a:graphicData uri="http://schemas.openxmlformats.org/drawingml/2006/table">
            <a:tbl>
              <a:tblPr/>
              <a:tblGrid>
                <a:gridCol w="3024000"/>
              </a:tblGrid>
              <a:tr h="307472">
                <a:tc>
                  <a:txBody>
                    <a:bodyPr/>
                    <a:lstStyle/>
                    <a:p>
                      <a:pPr rtl="0" fontAlgn="b"/>
                      <a:r>
                        <a:rPr lang="fr-FR" sz="1800" dirty="0" smtClean="0">
                          <a:effectLst/>
                          <a:latin typeface="Trebuchet MS"/>
                        </a:rPr>
                        <a:t>- Professeur documentaliste</a:t>
                      </a:r>
                      <a:endParaRPr lang="fr-FR" sz="1800" dirty="0">
                        <a:effectLst/>
                        <a:latin typeface="Trebuchet MS"/>
                      </a:endParaRPr>
                    </a:p>
                  </a:txBody>
                  <a:tcPr marL="22858" marR="22858" marT="15263" marB="1526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5">
                        <a:lumMod val="40000"/>
                        <a:lumOff val="60000"/>
                      </a:schemeClr>
                    </a:solidFill>
                  </a:tcPr>
                </a:tc>
              </a:tr>
              <a:tr h="307472">
                <a:tc>
                  <a:txBody>
                    <a:bodyPr/>
                    <a:lstStyle/>
                    <a:p>
                      <a:pPr rtl="0" fontAlgn="b"/>
                      <a:r>
                        <a:rPr lang="fr-FR" sz="1800" dirty="0" smtClean="0">
                          <a:effectLst/>
                          <a:latin typeface="Trebuchet MS"/>
                        </a:rPr>
                        <a:t>- Responsable </a:t>
                      </a:r>
                      <a:r>
                        <a:rPr lang="fr-FR" sz="1800" dirty="0">
                          <a:effectLst/>
                          <a:latin typeface="Trebuchet MS"/>
                        </a:rPr>
                        <a:t>CdR</a:t>
                      </a:r>
                    </a:p>
                  </a:txBody>
                  <a:tcPr marL="22858" marR="22858" marT="15263" marB="1526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5">
                        <a:lumMod val="40000"/>
                        <a:lumOff val="60000"/>
                      </a:schemeClr>
                    </a:solidFill>
                  </a:tcPr>
                </a:tc>
              </a:tr>
            </a:tbl>
          </a:graphicData>
        </a:graphic>
      </p:graphicFrame>
      <p:pic>
        <p:nvPicPr>
          <p:cNvPr id="20539" name="Picture 11" descr="http://educ.arte.tv/img/partners/landing/logo_ministe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201" y="5688597"/>
            <a:ext cx="3055680" cy="92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au 2"/>
          <p:cNvGraphicFramePr>
            <a:graphicFrameLocks noGrp="1"/>
          </p:cNvGraphicFramePr>
          <p:nvPr/>
        </p:nvGraphicFramePr>
        <p:xfrm>
          <a:off x="3561121" y="1404148"/>
          <a:ext cx="2247840" cy="1402710"/>
        </p:xfrm>
        <a:graphic>
          <a:graphicData uri="http://schemas.openxmlformats.org/drawingml/2006/table">
            <a:tbl>
              <a:tblPr/>
              <a:tblGrid>
                <a:gridCol w="2247840"/>
              </a:tblGrid>
              <a:tr h="276541">
                <a:tc>
                  <a:txBody>
                    <a:bodyPr/>
                    <a:lstStyle/>
                    <a:p>
                      <a:pPr rtl="0" fontAlgn="b"/>
                      <a:r>
                        <a:rPr lang="fr-FR" sz="1600" dirty="0" smtClean="0">
                          <a:effectLst/>
                          <a:latin typeface="Trebuchet MS"/>
                        </a:rPr>
                        <a:t>- Documentaliste</a:t>
                      </a:r>
                      <a:endParaRPr lang="fr-FR" sz="1600" dirty="0">
                        <a:effectLst/>
                        <a:latin typeface="Trebuchet MS"/>
                      </a:endParaRPr>
                    </a:p>
                  </a:txBody>
                  <a:tcPr marL="20744" marR="20744" marT="13827" marB="1382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FCB6"/>
                    </a:solidFill>
                  </a:tcPr>
                </a:tc>
              </a:tr>
              <a:tr h="276541">
                <a:tc>
                  <a:txBody>
                    <a:bodyPr/>
                    <a:lstStyle/>
                    <a:p>
                      <a:pPr rtl="0" fontAlgn="b"/>
                      <a:r>
                        <a:rPr lang="fr-FR" sz="1600" dirty="0" smtClean="0">
                          <a:effectLst/>
                          <a:latin typeface="Trebuchet MS"/>
                        </a:rPr>
                        <a:t>- Mathématiques </a:t>
                      </a:r>
                      <a:endParaRPr lang="fr-FR" sz="1600" dirty="0">
                        <a:effectLst/>
                        <a:latin typeface="Trebuchet MS"/>
                      </a:endParaRPr>
                    </a:p>
                  </a:txBody>
                  <a:tcPr marL="20744" marR="20744" marT="13827" marB="1382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FCB6"/>
                    </a:solidFill>
                  </a:tcPr>
                </a:tc>
              </a:tr>
              <a:tr h="276541">
                <a:tc>
                  <a:txBody>
                    <a:bodyPr/>
                    <a:lstStyle/>
                    <a:p>
                      <a:pPr rtl="0" fontAlgn="b"/>
                      <a:r>
                        <a:rPr lang="fr-FR" sz="1600" dirty="0" smtClean="0">
                          <a:effectLst/>
                          <a:latin typeface="Trebuchet MS"/>
                        </a:rPr>
                        <a:t>- Physique </a:t>
                      </a:r>
                      <a:r>
                        <a:rPr lang="fr-FR" sz="1600" dirty="0">
                          <a:effectLst/>
                          <a:latin typeface="Trebuchet MS"/>
                        </a:rPr>
                        <a:t>Chimie</a:t>
                      </a:r>
                    </a:p>
                  </a:txBody>
                  <a:tcPr marL="20744" marR="20744" marT="13827" marB="1382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FCB6"/>
                    </a:solidFill>
                  </a:tcPr>
                </a:tc>
              </a:tr>
              <a:tr h="276541">
                <a:tc>
                  <a:txBody>
                    <a:bodyPr/>
                    <a:lstStyle/>
                    <a:p>
                      <a:pPr rtl="0" fontAlgn="b"/>
                      <a:r>
                        <a:rPr lang="fr-FR" sz="1600" dirty="0" smtClean="0">
                          <a:effectLst/>
                          <a:latin typeface="Trebuchet MS"/>
                        </a:rPr>
                        <a:t>- EPS</a:t>
                      </a:r>
                      <a:endParaRPr lang="fr-FR" sz="1600" dirty="0">
                        <a:effectLst/>
                        <a:latin typeface="Trebuchet MS"/>
                      </a:endParaRPr>
                    </a:p>
                  </a:txBody>
                  <a:tcPr marL="20744" marR="20744" marT="13827" marB="1382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FCB6"/>
                    </a:solidFill>
                  </a:tcPr>
                </a:tc>
              </a:tr>
              <a:tr h="296546">
                <a:tc>
                  <a:txBody>
                    <a:bodyPr/>
                    <a:lstStyle/>
                    <a:p>
                      <a:pPr rtl="0" fontAlgn="b"/>
                      <a:r>
                        <a:rPr lang="fr-FR" sz="1600" dirty="0" smtClean="0">
                          <a:effectLst/>
                          <a:latin typeface="Trebuchet MS"/>
                        </a:rPr>
                        <a:t>- Histoire-Géographie</a:t>
                      </a:r>
                      <a:endParaRPr lang="fr-FR" sz="1600" dirty="0">
                        <a:effectLst/>
                        <a:latin typeface="Trebuchet MS"/>
                      </a:endParaRPr>
                    </a:p>
                  </a:txBody>
                  <a:tcPr marL="20744" marR="20744" marT="13827" marB="1382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FCB6"/>
                    </a:solidFill>
                  </a:tcPr>
                </a:tc>
              </a:tr>
            </a:tbl>
          </a:graphicData>
        </a:graphic>
      </p:graphicFrame>
      <p:sp>
        <p:nvSpPr>
          <p:cNvPr id="20554" name="ZoneTexte 1"/>
          <p:cNvSpPr txBox="1">
            <a:spLocks noChangeArrowheads="1"/>
          </p:cNvSpPr>
          <p:nvPr/>
        </p:nvSpPr>
        <p:spPr bwMode="auto">
          <a:xfrm>
            <a:off x="326881" y="1375345"/>
            <a:ext cx="3003840" cy="63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pPr algn="ctr"/>
            <a:r>
              <a:rPr lang="fr-FR" altLang="fr-FR" b="1">
                <a:solidFill>
                  <a:srgbClr val="00B050"/>
                </a:solidFill>
              </a:rPr>
              <a:t>Par exemple, lors des expérimentations en 2017  </a:t>
            </a:r>
          </a:p>
        </p:txBody>
      </p:sp>
    </p:spTree>
    <p:extLst>
      <p:ext uri="{BB962C8B-B14F-4D97-AF65-F5344CB8AC3E}">
        <p14:creationId xmlns:p14="http://schemas.microsoft.com/office/powerpoint/2010/main" val="207951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re 1"/>
          <p:cNvSpPr>
            <a:spLocks noGrp="1"/>
          </p:cNvSpPr>
          <p:nvPr>
            <p:ph type="title"/>
          </p:nvPr>
        </p:nvSpPr>
        <p:spPr/>
        <p:txBody>
          <a:bodyPr/>
          <a:lstStyle/>
          <a:p>
            <a:pPr eaLnBrk="1" hangingPunct="1"/>
            <a:r>
              <a:rPr lang="fr-FR" altLang="fr-FR" dirty="0" smtClean="0"/>
              <a:t>Où trouver le jeu ?</a:t>
            </a:r>
          </a:p>
        </p:txBody>
      </p:sp>
      <p:pic>
        <p:nvPicPr>
          <p:cNvPr id="32772" name="Picture 11" descr="http://educ.arte.tv/img/partners/landing/logo_ministe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792" y="5813911"/>
            <a:ext cx="3055680" cy="92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Espace réservé du contenu 2"/>
          <p:cNvSpPr>
            <a:spLocks noGrp="1"/>
          </p:cNvSpPr>
          <p:nvPr>
            <p:ph idx="1"/>
          </p:nvPr>
        </p:nvSpPr>
        <p:spPr>
          <a:xfrm rot="21415783">
            <a:off x="378240" y="1794251"/>
            <a:ext cx="8228160" cy="4359215"/>
          </a:xfrm>
        </p:spPr>
        <p:txBody>
          <a:bodyPr>
            <a:normAutofit fontScale="85000" lnSpcReduction="20000"/>
          </a:bodyPr>
          <a:lstStyle/>
          <a:p>
            <a:pPr eaLnBrk="1" hangingPunct="1">
              <a:buFont typeface="Times New Roman" pitchFamily="16" charset="0"/>
              <a:buNone/>
              <a:defRPr/>
            </a:pPr>
            <a:r>
              <a:rPr lang="fr-FR" altLang="fr-FR" dirty="0" smtClean="0"/>
              <a:t>Le site internet où trouver le matériel du jeu :</a:t>
            </a:r>
          </a:p>
          <a:p>
            <a:pPr marL="414726" indent="-414726">
              <a:defRPr/>
            </a:pPr>
            <a:r>
              <a:rPr lang="fr-FR" altLang="fr-FR" dirty="0" smtClean="0">
                <a:solidFill>
                  <a:srgbClr val="00B0F0"/>
                </a:solidFill>
              </a:rPr>
              <a:t>le livret du Maître de jeu</a:t>
            </a:r>
          </a:p>
          <a:p>
            <a:pPr marL="414726" indent="-414726">
              <a:defRPr/>
            </a:pPr>
            <a:r>
              <a:rPr lang="fr-FR" altLang="fr-FR" dirty="0" smtClean="0">
                <a:solidFill>
                  <a:srgbClr val="FF33CC"/>
                </a:solidFill>
              </a:rPr>
              <a:t>Le carnet de jeu pour les élèves</a:t>
            </a:r>
          </a:p>
          <a:p>
            <a:pPr marL="414726" indent="-414726">
              <a:defRPr/>
            </a:pPr>
            <a:r>
              <a:rPr lang="fr-FR" altLang="fr-FR" dirty="0" smtClean="0">
                <a:solidFill>
                  <a:srgbClr val="F3960D"/>
                </a:solidFill>
              </a:rPr>
              <a:t>la liste des documents et  du matériel nécessaires</a:t>
            </a:r>
          </a:p>
          <a:p>
            <a:pPr marL="414726" indent="-414726">
              <a:defRPr/>
            </a:pPr>
            <a:r>
              <a:rPr lang="fr-FR" altLang="fr-FR" dirty="0" smtClean="0">
                <a:solidFill>
                  <a:srgbClr val="00B050"/>
                </a:solidFill>
              </a:rPr>
              <a:t>des vidéos de démonstration et d’illustration</a:t>
            </a:r>
          </a:p>
          <a:p>
            <a:pPr marL="414726" indent="-414726">
              <a:defRPr/>
            </a:pPr>
            <a:r>
              <a:rPr lang="fr-FR" altLang="fr-FR" dirty="0" smtClean="0">
                <a:solidFill>
                  <a:srgbClr val="E14D16"/>
                </a:solidFill>
              </a:rPr>
              <a:t>Une FAQ </a:t>
            </a:r>
          </a:p>
          <a:p>
            <a:pPr marL="414726" indent="-414726">
              <a:defRPr/>
            </a:pPr>
            <a:r>
              <a:rPr lang="fr-FR" altLang="fr-FR" dirty="0" smtClean="0">
                <a:solidFill>
                  <a:srgbClr val="FF33CC"/>
                </a:solidFill>
              </a:rPr>
              <a:t>Un accompagnement pour adapter le jeu à son projet</a:t>
            </a:r>
          </a:p>
          <a:p>
            <a:pPr marL="414726" indent="-414726">
              <a:defRPr/>
            </a:pPr>
            <a:r>
              <a:rPr lang="fr-FR" altLang="fr-FR" dirty="0" smtClean="0">
                <a:solidFill>
                  <a:srgbClr val="00B0F0"/>
                </a:solidFill>
              </a:rPr>
              <a:t>la plateforme de gestion du jeu </a:t>
            </a:r>
          </a:p>
          <a:p>
            <a:pPr marL="414726" indent="-414726">
              <a:defRPr/>
            </a:pPr>
            <a:r>
              <a:rPr lang="fr-FR" altLang="fr-FR" dirty="0" smtClean="0">
                <a:solidFill>
                  <a:srgbClr val="FF33CC"/>
                </a:solidFill>
              </a:rPr>
              <a:t>le tutoriel de la plateforme</a:t>
            </a:r>
          </a:p>
          <a:p>
            <a:pPr marL="414726" indent="-414726">
              <a:defRPr/>
            </a:pPr>
            <a:r>
              <a:rPr lang="fr-FR" altLang="fr-FR" dirty="0" smtClean="0">
                <a:solidFill>
                  <a:srgbClr val="00B050"/>
                </a:solidFill>
              </a:rPr>
              <a:t>le teaser</a:t>
            </a:r>
          </a:p>
          <a:p>
            <a:pPr marL="414726" indent="-414726">
              <a:defRPr/>
            </a:pPr>
            <a:r>
              <a:rPr lang="fr-FR" altLang="fr-FR" dirty="0" smtClean="0">
                <a:solidFill>
                  <a:srgbClr val="7030A0"/>
                </a:solidFill>
              </a:rPr>
              <a:t>…</a:t>
            </a:r>
          </a:p>
          <a:p>
            <a:pPr eaLnBrk="1" hangingPunct="1">
              <a:buFont typeface="Times New Roman" pitchFamily="16" charset="0"/>
              <a:buNone/>
              <a:defRPr/>
            </a:pPr>
            <a:endParaRPr lang="fr-FR" altLang="fr-FR" dirty="0" smtClean="0"/>
          </a:p>
        </p:txBody>
      </p:sp>
      <p:pic>
        <p:nvPicPr>
          <p:cNvPr id="3074" name="Picture 2" descr="C:\Users\jrabatel\Desktop\REFER - EDU - Québec\Posters Flyers Livrets\QrCode_1OrX0_Jen La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5688597"/>
            <a:ext cx="1124779" cy="112477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rabatel\Desktop\Jen Lab 2018\Prêt à déposer sur le site\Mention source Jen lab.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6021288"/>
            <a:ext cx="4305767"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73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pourquoi pas …</a:t>
            </a:r>
            <a:endParaRPr lang="fr-FR" dirty="0"/>
          </a:p>
        </p:txBody>
      </p:sp>
      <p:sp>
        <p:nvSpPr>
          <p:cNvPr id="3" name="Espace réservé du contenu 2"/>
          <p:cNvSpPr>
            <a:spLocks noGrp="1"/>
          </p:cNvSpPr>
          <p:nvPr>
            <p:ph idx="1"/>
          </p:nvPr>
        </p:nvSpPr>
        <p:spPr/>
        <p:txBody>
          <a:bodyPr>
            <a:normAutofit/>
          </a:bodyPr>
          <a:lstStyle/>
          <a:p>
            <a:r>
              <a:rPr lang="fr-FR" b="0" dirty="0" smtClean="0"/>
              <a:t>… une collaboration avec vous ?</a:t>
            </a:r>
          </a:p>
          <a:p>
            <a:r>
              <a:rPr lang="fr-FR" b="0" dirty="0" smtClean="0"/>
              <a:t>… des échanges de pratique ?</a:t>
            </a:r>
          </a:p>
          <a:p>
            <a:r>
              <a:rPr lang="fr-FR" b="0" dirty="0" smtClean="0"/>
              <a:t>… une expérimentation du jeu dans votre établissement ? Vous testez le jeu avec vos élèves et nous échangeons à partir de vos observations.</a:t>
            </a:r>
          </a:p>
          <a:p>
            <a:r>
              <a:rPr lang="fr-FR" b="0" dirty="0" smtClean="0"/>
              <a:t>… </a:t>
            </a:r>
          </a:p>
          <a:p>
            <a:endParaRPr lang="fr-FR" dirty="0" smtClean="0"/>
          </a:p>
          <a:p>
            <a:endParaRPr lang="fr-FR" dirty="0" smtClean="0"/>
          </a:p>
          <a:p>
            <a:pPr marL="0" indent="0" algn="r">
              <a:buNone/>
            </a:pPr>
            <a:r>
              <a:rPr lang="fr-FR" dirty="0" smtClean="0"/>
              <a:t>…  </a:t>
            </a:r>
            <a:r>
              <a:rPr lang="fr-FR" dirty="0" smtClean="0">
                <a:solidFill>
                  <a:srgbClr val="0070C0"/>
                </a:solidFill>
              </a:rPr>
              <a:t>jean-pierre.rabatel@ens-lyon.fr</a:t>
            </a:r>
          </a:p>
        </p:txBody>
      </p:sp>
    </p:spTree>
    <p:extLst>
      <p:ext uri="{BB962C8B-B14F-4D97-AF65-F5344CB8AC3E}">
        <p14:creationId xmlns:p14="http://schemas.microsoft.com/office/powerpoint/2010/main" val="1910253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184376"/>
            <a:ext cx="8229600" cy="1828800"/>
          </a:xfrm>
        </p:spPr>
        <p:txBody>
          <a:bodyPr>
            <a:normAutofit/>
          </a:bodyPr>
          <a:lstStyle/>
          <a:p>
            <a:pPr marL="0" indent="0" algn="ctr">
              <a:buNone/>
            </a:pPr>
            <a:r>
              <a:rPr lang="fr-FR" sz="4000" dirty="0" smtClean="0">
                <a:solidFill>
                  <a:schemeClr val="accent2">
                    <a:lumMod val="75000"/>
                  </a:schemeClr>
                </a:solidFill>
              </a:rPr>
              <a:t>Merci pour votre participation !</a:t>
            </a:r>
            <a:endParaRPr lang="fr-FR" sz="4000" dirty="0">
              <a:solidFill>
                <a:schemeClr val="accent2">
                  <a:lumMod val="75000"/>
                </a:schemeClr>
              </a:solidFill>
            </a:endParaRPr>
          </a:p>
        </p:txBody>
      </p:sp>
      <p:pic>
        <p:nvPicPr>
          <p:cNvPr id="1026" name="Picture 2" descr="C:\Users\jrabatel\Desktop\Jen Lab 2018\Diffusion-Communication-Stage SES-Dijon-Documents et Diaporamas\Logos partenaires\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11" y="288032"/>
            <a:ext cx="4873161" cy="17008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221088"/>
            <a:ext cx="1181621" cy="1771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087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1146"/>
            <a:ext cx="9144000" cy="5446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00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2572754"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5163909" y="1167974"/>
            <a:ext cx="2875659" cy="369332"/>
          </a:xfrm>
          <a:prstGeom prst="rect">
            <a:avLst/>
          </a:prstGeom>
          <a:noFill/>
        </p:spPr>
        <p:txBody>
          <a:bodyPr wrap="none" rtlCol="0">
            <a:spAutoFit/>
          </a:bodyPr>
          <a:lstStyle/>
          <a:p>
            <a:r>
              <a:rPr lang="fr-FR" dirty="0" smtClean="0"/>
              <a:t>Les différentes étapes du jeu</a:t>
            </a:r>
            <a:endParaRPr lang="fr-FR" dirty="0"/>
          </a:p>
        </p:txBody>
      </p:sp>
      <p:sp>
        <p:nvSpPr>
          <p:cNvPr id="5" name="ZoneTexte 4"/>
          <p:cNvSpPr txBox="1"/>
          <p:nvPr/>
        </p:nvSpPr>
        <p:spPr>
          <a:xfrm>
            <a:off x="4650162" y="4549770"/>
            <a:ext cx="824778" cy="369332"/>
          </a:xfrm>
          <a:prstGeom prst="rect">
            <a:avLst/>
          </a:prstGeom>
          <a:noFill/>
        </p:spPr>
        <p:txBody>
          <a:bodyPr wrap="none" rtlCol="0">
            <a:spAutoFit/>
          </a:bodyPr>
          <a:lstStyle/>
          <a:p>
            <a:r>
              <a:rPr lang="fr-FR" dirty="0" smtClean="0"/>
              <a:t>La FAQ</a:t>
            </a:r>
            <a:endParaRPr lang="fr-FR" dirty="0"/>
          </a:p>
        </p:txBody>
      </p:sp>
      <p:sp>
        <p:nvSpPr>
          <p:cNvPr id="6" name="ZoneTexte 5"/>
          <p:cNvSpPr txBox="1"/>
          <p:nvPr/>
        </p:nvSpPr>
        <p:spPr>
          <a:xfrm>
            <a:off x="3926455" y="2106682"/>
            <a:ext cx="2675284" cy="369332"/>
          </a:xfrm>
          <a:prstGeom prst="rect">
            <a:avLst/>
          </a:prstGeom>
          <a:noFill/>
        </p:spPr>
        <p:txBody>
          <a:bodyPr wrap="none" rtlCol="0">
            <a:spAutoFit/>
          </a:bodyPr>
          <a:lstStyle/>
          <a:p>
            <a:r>
              <a:rPr lang="fr-FR" dirty="0" smtClean="0"/>
              <a:t>Adapter le jeu à son projet</a:t>
            </a:r>
            <a:endParaRPr lang="fr-FR" dirty="0"/>
          </a:p>
        </p:txBody>
      </p:sp>
      <p:sp>
        <p:nvSpPr>
          <p:cNvPr id="7" name="ZoneTexte 6"/>
          <p:cNvSpPr txBox="1"/>
          <p:nvPr/>
        </p:nvSpPr>
        <p:spPr>
          <a:xfrm>
            <a:off x="4440108" y="2483604"/>
            <a:ext cx="4703891" cy="369332"/>
          </a:xfrm>
          <a:prstGeom prst="rect">
            <a:avLst/>
          </a:prstGeom>
          <a:noFill/>
        </p:spPr>
        <p:txBody>
          <a:bodyPr wrap="square" rtlCol="0">
            <a:spAutoFit/>
          </a:bodyPr>
          <a:lstStyle/>
          <a:p>
            <a:r>
              <a:rPr lang="fr-FR" dirty="0" smtClean="0"/>
              <a:t>Le matériel, les documents à télécharger</a:t>
            </a:r>
            <a:endParaRPr lang="fr-FR" dirty="0"/>
          </a:p>
        </p:txBody>
      </p:sp>
      <p:sp>
        <p:nvSpPr>
          <p:cNvPr id="8" name="ZoneTexte 7"/>
          <p:cNvSpPr txBox="1"/>
          <p:nvPr/>
        </p:nvSpPr>
        <p:spPr>
          <a:xfrm>
            <a:off x="4820257" y="2902878"/>
            <a:ext cx="2898550" cy="369332"/>
          </a:xfrm>
          <a:prstGeom prst="rect">
            <a:avLst/>
          </a:prstGeom>
          <a:noFill/>
        </p:spPr>
        <p:txBody>
          <a:bodyPr wrap="none" rtlCol="0">
            <a:spAutoFit/>
          </a:bodyPr>
          <a:lstStyle/>
          <a:p>
            <a:r>
              <a:rPr lang="fr-FR" dirty="0" smtClean="0"/>
              <a:t>Les ressources pédagogiques</a:t>
            </a:r>
            <a:endParaRPr lang="fr-FR" dirty="0"/>
          </a:p>
        </p:txBody>
      </p:sp>
      <p:sp>
        <p:nvSpPr>
          <p:cNvPr id="9" name="ZoneTexte 8"/>
          <p:cNvSpPr txBox="1"/>
          <p:nvPr/>
        </p:nvSpPr>
        <p:spPr>
          <a:xfrm>
            <a:off x="5477932" y="720052"/>
            <a:ext cx="2314031" cy="369332"/>
          </a:xfrm>
          <a:prstGeom prst="rect">
            <a:avLst/>
          </a:prstGeom>
          <a:noFill/>
        </p:spPr>
        <p:txBody>
          <a:bodyPr wrap="none" rtlCol="0">
            <a:spAutoFit/>
          </a:bodyPr>
          <a:lstStyle/>
          <a:p>
            <a:r>
              <a:rPr lang="fr-FR" dirty="0"/>
              <a:t>Le déroulement du jeu</a:t>
            </a:r>
          </a:p>
        </p:txBody>
      </p:sp>
      <p:sp>
        <p:nvSpPr>
          <p:cNvPr id="10" name="ZoneTexte 9"/>
          <p:cNvSpPr txBox="1"/>
          <p:nvPr/>
        </p:nvSpPr>
        <p:spPr>
          <a:xfrm>
            <a:off x="4335464" y="3779748"/>
            <a:ext cx="4677371" cy="369332"/>
          </a:xfrm>
          <a:prstGeom prst="rect">
            <a:avLst/>
          </a:prstGeom>
          <a:noFill/>
        </p:spPr>
        <p:txBody>
          <a:bodyPr wrap="none" rtlCol="0">
            <a:spAutoFit/>
          </a:bodyPr>
          <a:lstStyle/>
          <a:p>
            <a:r>
              <a:rPr lang="fr-FR" dirty="0" smtClean="0"/>
              <a:t>Les témoignages des enseignants et des joueurs</a:t>
            </a:r>
            <a:endParaRPr lang="fr-FR" dirty="0"/>
          </a:p>
        </p:txBody>
      </p:sp>
      <p:sp>
        <p:nvSpPr>
          <p:cNvPr id="11" name="ZoneTexte 10"/>
          <p:cNvSpPr txBox="1"/>
          <p:nvPr/>
        </p:nvSpPr>
        <p:spPr>
          <a:xfrm>
            <a:off x="4915014" y="4207257"/>
            <a:ext cx="4109971" cy="369332"/>
          </a:xfrm>
          <a:prstGeom prst="rect">
            <a:avLst/>
          </a:prstGeom>
          <a:noFill/>
        </p:spPr>
        <p:txBody>
          <a:bodyPr wrap="none" rtlCol="0">
            <a:spAutoFit/>
          </a:bodyPr>
          <a:lstStyle/>
          <a:p>
            <a:r>
              <a:rPr lang="fr-FR" dirty="0" smtClean="0"/>
              <a:t>Des exemples de productions des équipes</a:t>
            </a:r>
            <a:endParaRPr lang="fr-FR" dirty="0"/>
          </a:p>
        </p:txBody>
      </p:sp>
      <p:sp>
        <p:nvSpPr>
          <p:cNvPr id="12" name="ZoneTexte 11"/>
          <p:cNvSpPr txBox="1"/>
          <p:nvPr/>
        </p:nvSpPr>
        <p:spPr>
          <a:xfrm>
            <a:off x="5542526" y="3374658"/>
            <a:ext cx="3151825" cy="369332"/>
          </a:xfrm>
          <a:prstGeom prst="rect">
            <a:avLst/>
          </a:prstGeom>
          <a:noFill/>
        </p:spPr>
        <p:txBody>
          <a:bodyPr wrap="none" rtlCol="0">
            <a:spAutoFit/>
          </a:bodyPr>
          <a:lstStyle/>
          <a:p>
            <a:r>
              <a:rPr lang="fr-FR" dirty="0" smtClean="0"/>
              <a:t>La plateforme de gestion du jeu</a:t>
            </a:r>
            <a:endParaRPr lang="fr-FR" dirty="0"/>
          </a:p>
        </p:txBody>
      </p:sp>
      <p:sp>
        <p:nvSpPr>
          <p:cNvPr id="13" name="ZoneTexte 12"/>
          <p:cNvSpPr txBox="1"/>
          <p:nvPr/>
        </p:nvSpPr>
        <p:spPr>
          <a:xfrm>
            <a:off x="4440108" y="5074225"/>
            <a:ext cx="1207062" cy="369332"/>
          </a:xfrm>
          <a:prstGeom prst="rect">
            <a:avLst/>
          </a:prstGeom>
          <a:noFill/>
        </p:spPr>
        <p:txBody>
          <a:bodyPr wrap="none" rtlCol="0">
            <a:spAutoFit/>
          </a:bodyPr>
          <a:lstStyle/>
          <a:p>
            <a:r>
              <a:rPr lang="fr-FR" dirty="0" smtClean="0"/>
              <a:t>Les badges</a:t>
            </a:r>
            <a:endParaRPr lang="fr-FR" dirty="0"/>
          </a:p>
        </p:txBody>
      </p:sp>
      <p:cxnSp>
        <p:nvCxnSpPr>
          <p:cNvPr id="15" name="Connecteur droit avec flèche 14"/>
          <p:cNvCxnSpPr>
            <a:stCxn id="9" idx="1"/>
          </p:cNvCxnSpPr>
          <p:nvPr/>
        </p:nvCxnSpPr>
        <p:spPr>
          <a:xfrm flipH="1">
            <a:off x="2157476" y="904718"/>
            <a:ext cx="3320456" cy="3148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1259632" y="4701416"/>
            <a:ext cx="3373562" cy="1088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13" idx="1"/>
          </p:cNvCxnSpPr>
          <p:nvPr/>
        </p:nvCxnSpPr>
        <p:spPr>
          <a:xfrm flipH="1" flipV="1">
            <a:off x="1537898" y="5074226"/>
            <a:ext cx="2902210" cy="1846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2483768" y="5917922"/>
            <a:ext cx="1956340" cy="1126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572000" y="5733256"/>
            <a:ext cx="4320478" cy="369332"/>
          </a:xfrm>
          <a:prstGeom prst="rect">
            <a:avLst/>
          </a:prstGeom>
          <a:noFill/>
        </p:spPr>
        <p:txBody>
          <a:bodyPr wrap="none" rtlCol="0">
            <a:spAutoFit/>
          </a:bodyPr>
          <a:lstStyle/>
          <a:p>
            <a:r>
              <a:rPr lang="fr-FR" dirty="0" smtClean="0"/>
              <a:t>On en parle dans les médias et les colloques</a:t>
            </a:r>
            <a:endParaRPr lang="fr-FR" dirty="0"/>
          </a:p>
        </p:txBody>
      </p:sp>
      <p:cxnSp>
        <p:nvCxnSpPr>
          <p:cNvPr id="25" name="Connecteur droit avec flèche 24"/>
          <p:cNvCxnSpPr/>
          <p:nvPr/>
        </p:nvCxnSpPr>
        <p:spPr>
          <a:xfrm flipH="1">
            <a:off x="2483768" y="3150007"/>
            <a:ext cx="22942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2946413" y="3502224"/>
            <a:ext cx="2531519" cy="2417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2483768" y="4386545"/>
            <a:ext cx="2491719" cy="1632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a:off x="2824274" y="3921964"/>
            <a:ext cx="1681170" cy="2271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a:off x="2157476" y="1397052"/>
            <a:ext cx="3034673" cy="2209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6" idx="1"/>
          </p:cNvCxnSpPr>
          <p:nvPr/>
        </p:nvCxnSpPr>
        <p:spPr>
          <a:xfrm flipH="1">
            <a:off x="1907704" y="2291348"/>
            <a:ext cx="2018751" cy="1819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a:off x="2157476" y="2588007"/>
            <a:ext cx="2380004" cy="802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4068224" y="266325"/>
            <a:ext cx="2191369" cy="369332"/>
          </a:xfrm>
          <a:prstGeom prst="rect">
            <a:avLst/>
          </a:prstGeom>
          <a:noFill/>
        </p:spPr>
        <p:txBody>
          <a:bodyPr wrap="none" rtlCol="0">
            <a:spAutoFit/>
          </a:bodyPr>
          <a:lstStyle/>
          <a:p>
            <a:r>
              <a:rPr lang="fr-FR" dirty="0" smtClean="0"/>
              <a:t>La préparation du jeu</a:t>
            </a:r>
            <a:endParaRPr lang="fr-FR" dirty="0"/>
          </a:p>
        </p:txBody>
      </p:sp>
      <p:cxnSp>
        <p:nvCxnSpPr>
          <p:cNvPr id="42" name="Connecteur droit avec flèche 41"/>
          <p:cNvCxnSpPr/>
          <p:nvPr/>
        </p:nvCxnSpPr>
        <p:spPr>
          <a:xfrm flipH="1">
            <a:off x="1756411" y="498459"/>
            <a:ext cx="2380004" cy="3148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767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Déroulement de </a:t>
            </a:r>
            <a:r>
              <a:rPr lang="fr-FR" dirty="0" smtClean="0"/>
              <a:t>l’atelier</a:t>
            </a:r>
            <a:endParaRPr lang="fr-FR" dirty="0"/>
          </a:p>
        </p:txBody>
      </p:sp>
      <p:sp>
        <p:nvSpPr>
          <p:cNvPr id="3" name="Espace réservé du contenu 2"/>
          <p:cNvSpPr>
            <a:spLocks noGrp="1"/>
          </p:cNvSpPr>
          <p:nvPr>
            <p:ph idx="1"/>
          </p:nvPr>
        </p:nvSpPr>
        <p:spPr>
          <a:xfrm>
            <a:off x="457200" y="2176264"/>
            <a:ext cx="8363272" cy="4493096"/>
          </a:xfrm>
        </p:spPr>
        <p:txBody>
          <a:bodyPr>
            <a:normAutofit/>
          </a:bodyPr>
          <a:lstStyle/>
          <a:p>
            <a:pPr lvl="0"/>
            <a:r>
              <a:rPr lang="fr-FR" b="0" dirty="0" smtClean="0"/>
              <a:t>Présentation du  projet </a:t>
            </a:r>
            <a:r>
              <a:rPr lang="fr-FR" b="0" dirty="0" err="1" smtClean="0"/>
              <a:t>Jen</a:t>
            </a:r>
            <a:r>
              <a:rPr lang="fr-FR" b="0" dirty="0" smtClean="0"/>
              <a:t> </a:t>
            </a:r>
            <a:r>
              <a:rPr lang="fr-FR" b="0" dirty="0" err="1" smtClean="0"/>
              <a:t>Lab</a:t>
            </a:r>
            <a:endParaRPr lang="fr-FR" b="0" dirty="0" smtClean="0"/>
          </a:p>
          <a:p>
            <a:pPr lvl="0"/>
            <a:r>
              <a:rPr lang="fr-FR" b="0" dirty="0" smtClean="0"/>
              <a:t>Présentation du jeu</a:t>
            </a:r>
            <a:r>
              <a:rPr lang="fr-FR" b="0" dirty="0"/>
              <a:t> </a:t>
            </a:r>
            <a:r>
              <a:rPr lang="fr-FR" b="0" dirty="0" err="1" smtClean="0"/>
              <a:t>Insectophagia</a:t>
            </a:r>
            <a:endParaRPr lang="fr-FR" b="0" dirty="0"/>
          </a:p>
          <a:p>
            <a:pPr lvl="0"/>
            <a:r>
              <a:rPr lang="fr-FR" b="0" dirty="0" smtClean="0"/>
              <a:t>Recueil des questions </a:t>
            </a:r>
          </a:p>
          <a:p>
            <a:pPr lvl="0"/>
            <a:r>
              <a:rPr lang="fr-FR" b="0" dirty="0" smtClean="0"/>
              <a:t>Inventaire des difficultés pressenties et des facilitateurs potentiels </a:t>
            </a:r>
            <a:r>
              <a:rPr lang="fr-FR" b="0" dirty="0"/>
              <a:t>pour la mise en œuvre d’un tel </a:t>
            </a:r>
            <a:r>
              <a:rPr lang="fr-FR" b="0" dirty="0" smtClean="0"/>
              <a:t>projet    </a:t>
            </a:r>
          </a:p>
          <a:p>
            <a:pPr lvl="0"/>
            <a:r>
              <a:rPr lang="fr-FR" b="0" dirty="0" smtClean="0"/>
              <a:t>Echanges sur les interrogations                                                                                                          </a:t>
            </a:r>
            <a:endParaRPr lang="fr-FR" b="0" dirty="0"/>
          </a:p>
          <a:p>
            <a:pPr lvl="0"/>
            <a:r>
              <a:rPr lang="fr-FR" b="0" dirty="0" smtClean="0"/>
              <a:t>Site internet </a:t>
            </a:r>
            <a:r>
              <a:rPr lang="fr-FR" b="0" dirty="0" err="1" smtClean="0"/>
              <a:t>Jen</a:t>
            </a:r>
            <a:r>
              <a:rPr lang="fr-FR" b="0" dirty="0" smtClean="0"/>
              <a:t> </a:t>
            </a:r>
            <a:r>
              <a:rPr lang="fr-FR" b="0" dirty="0" err="1" smtClean="0"/>
              <a:t>lab</a:t>
            </a:r>
            <a:r>
              <a:rPr lang="fr-FR" b="0" dirty="0"/>
              <a:t> : </a:t>
            </a:r>
            <a:r>
              <a:rPr lang="fr-FR" b="0" dirty="0" smtClean="0"/>
              <a:t>qu’y trouve-t-on? </a:t>
            </a:r>
            <a:endParaRPr lang="fr-FR" dirty="0"/>
          </a:p>
        </p:txBody>
      </p:sp>
    </p:spTree>
    <p:extLst>
      <p:ext uri="{BB962C8B-B14F-4D97-AF65-F5344CB8AC3E}">
        <p14:creationId xmlns:p14="http://schemas.microsoft.com/office/powerpoint/2010/main" val="163834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260640" y="332656"/>
            <a:ext cx="8343807" cy="1080120"/>
          </a:xfrm>
        </p:spPr>
        <p:txBody>
          <a:bodyPr>
            <a:noAutofit/>
          </a:bodyPr>
          <a:lstStyle/>
          <a:p>
            <a:pPr eaLnBrk="1" hangingPunct="1"/>
            <a:r>
              <a:rPr lang="fr-FR" altLang="fr-FR" sz="3600" dirty="0" smtClean="0"/>
              <a:t>  JEN </a:t>
            </a:r>
            <a:r>
              <a:rPr lang="fr-FR" altLang="fr-FR" sz="3600" dirty="0" err="1" smtClean="0"/>
              <a:t>Lab</a:t>
            </a:r>
            <a:r>
              <a:rPr lang="fr-FR" altLang="fr-FR" sz="3600" dirty="0" smtClean="0"/>
              <a:t>, un projet financé par l’Agence Nationale de la Recherche</a:t>
            </a:r>
          </a:p>
        </p:txBody>
      </p:sp>
      <p:pic>
        <p:nvPicPr>
          <p:cNvPr id="307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920" y="2971033"/>
            <a:ext cx="8228160" cy="248426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11" descr="http://educ.arte.tv/img/partners/landing/logo_ministe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3281" y="5813911"/>
            <a:ext cx="3055680" cy="92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
          <p:cNvSpPr>
            <a:spLocks noChangeArrowheads="1"/>
          </p:cNvSpPr>
          <p:nvPr/>
        </p:nvSpPr>
        <p:spPr bwMode="auto">
          <a:xfrm>
            <a:off x="652320" y="1610090"/>
            <a:ext cx="7839360" cy="42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pPr algn="ctr"/>
            <a:r>
              <a:rPr lang="fr-FR" altLang="fr-FR" sz="2200" b="1" dirty="0"/>
              <a:t>Apprentissage avec les Jeux Épistémiques Numériques</a:t>
            </a:r>
          </a:p>
        </p:txBody>
      </p:sp>
      <p:sp>
        <p:nvSpPr>
          <p:cNvPr id="2" name="Rectangle 1"/>
          <p:cNvSpPr/>
          <p:nvPr/>
        </p:nvSpPr>
        <p:spPr>
          <a:xfrm>
            <a:off x="652320" y="2449698"/>
            <a:ext cx="2285280" cy="422310"/>
          </a:xfrm>
          <a:prstGeom prst="rect">
            <a:avLst/>
          </a:prstGeom>
        </p:spPr>
        <p:txBody>
          <a:bodyPr lIns="82945" tIns="41473" rIns="82945" bIns="41473">
            <a:spAutoFit/>
          </a:bodyPr>
          <a:lstStyle/>
          <a:p>
            <a:pPr>
              <a:defRPr/>
            </a:pPr>
            <a:r>
              <a:rPr lang="fr-FR" altLang="fr-FR" sz="2200" kern="0" dirty="0">
                <a:solidFill>
                  <a:srgbClr val="000000"/>
                </a:solidFill>
                <a:latin typeface="Arial"/>
              </a:rPr>
              <a:t>Les partenaires </a:t>
            </a:r>
            <a:endParaRPr lang="fr-FR" sz="22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6181725"/>
            <a:ext cx="11271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768" y="5809741"/>
            <a:ext cx="2419832" cy="95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293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fr-FR" altLang="fr-FR" smtClean="0"/>
              <a:t>Les partenaires du projet</a:t>
            </a:r>
          </a:p>
        </p:txBody>
      </p:sp>
      <p:pic>
        <p:nvPicPr>
          <p:cNvPr id="40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3360" y="1487677"/>
            <a:ext cx="2286720" cy="73159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00" y="3886969"/>
            <a:ext cx="2040480" cy="91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309600" y="4837469"/>
            <a:ext cx="3857760" cy="2299747"/>
          </a:xfrm>
          <a:prstGeom prst="rect">
            <a:avLst/>
          </a:prstGeom>
          <a:solidFill>
            <a:schemeClr val="bg1">
              <a:lumMod val="95000"/>
            </a:schemeClr>
          </a:solidFill>
        </p:spPr>
        <p:txBody>
          <a:bodyPr lIns="82945" tIns="41473" rIns="82945" bIns="41473">
            <a:spAutoFit/>
          </a:bodyPr>
          <a:lstStyle/>
          <a:p>
            <a:pPr>
              <a:buFont typeface="Times New Roman" pitchFamily="16" charset="0"/>
              <a:buNone/>
              <a:defRPr/>
            </a:pPr>
            <a:r>
              <a:rPr lang="fr-FR" dirty="0"/>
              <a:t>Laboratoire </a:t>
            </a:r>
            <a:r>
              <a:rPr lang="fr-FR" dirty="0" err="1"/>
              <a:t>d'InfoRmatique</a:t>
            </a:r>
            <a:r>
              <a:rPr lang="fr-FR" dirty="0"/>
              <a:t> en Image et Systèmes d'information</a:t>
            </a:r>
            <a:br>
              <a:rPr lang="fr-FR" dirty="0"/>
            </a:br>
            <a:r>
              <a:rPr lang="fr-FR" dirty="0"/>
              <a:t>UMR 5205 CNRS / INSA de Lyon / Université Claude Bernard Lyon 1 / Université Lumière Lyon 2 / École Centrale de Lyon </a:t>
            </a:r>
          </a:p>
          <a:p>
            <a:pPr>
              <a:buFont typeface="Times New Roman" pitchFamily="16" charset="0"/>
              <a:buNone/>
              <a:defRPr/>
            </a:pPr>
            <a:endParaRPr lang="fr-FR" dirty="0"/>
          </a:p>
          <a:p>
            <a:pPr>
              <a:buFont typeface="Times New Roman" pitchFamily="16" charset="0"/>
              <a:buNone/>
              <a:defRPr/>
            </a:pPr>
            <a:endParaRPr lang="fr-FR" dirty="0"/>
          </a:p>
        </p:txBody>
      </p:sp>
      <p:sp>
        <p:nvSpPr>
          <p:cNvPr id="4102" name="ZoneTexte 5"/>
          <p:cNvSpPr txBox="1">
            <a:spLocks noChangeArrowheads="1"/>
          </p:cNvSpPr>
          <p:nvPr/>
        </p:nvSpPr>
        <p:spPr bwMode="auto">
          <a:xfrm>
            <a:off x="612000" y="2253837"/>
            <a:ext cx="2874240" cy="146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r>
              <a:rPr lang="fr-FR" altLang="fr-FR"/>
              <a:t>Interactions, Corpus, Apprentissages, Représentations </a:t>
            </a:r>
          </a:p>
          <a:p>
            <a:r>
              <a:rPr lang="fr-FR" altLang="fr-FR"/>
              <a:t>UMR 5191 CNRS, Université Lyon 2, ENS de Lyon</a:t>
            </a:r>
          </a:p>
        </p:txBody>
      </p:sp>
      <p:sp>
        <p:nvSpPr>
          <p:cNvPr id="4103" name="ZoneTexte 6"/>
          <p:cNvSpPr txBox="1">
            <a:spLocks noChangeArrowheads="1"/>
          </p:cNvSpPr>
          <p:nvPr/>
        </p:nvSpPr>
        <p:spPr bwMode="auto">
          <a:xfrm>
            <a:off x="3805921" y="3505329"/>
            <a:ext cx="1776960" cy="119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r>
              <a:rPr lang="fr-FR" altLang="fr-FR"/>
              <a:t>Laboratoire d'Informatique</a:t>
            </a:r>
          </a:p>
          <a:p>
            <a:r>
              <a:rPr lang="fr-FR" altLang="fr-FR"/>
              <a:t>de l'Université </a:t>
            </a:r>
          </a:p>
          <a:p>
            <a:r>
              <a:rPr lang="fr-FR" altLang="fr-FR"/>
              <a:t>du Maine </a:t>
            </a:r>
          </a:p>
        </p:txBody>
      </p:sp>
      <p:pic>
        <p:nvPicPr>
          <p:cNvPr id="4104" name="Picture 6" descr="http://www-lium.univ-lemans.fr/sites/default/files/perso1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9761" y="2219274"/>
            <a:ext cx="2247840" cy="116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5" descr="C:\Users\jrabatel\Desktop\im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0241" y="1631692"/>
            <a:ext cx="1026720" cy="68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8" descr="http://www.symetrix.fr/wp-content/uploads/2013/04/Symetrix_logotype1.png?x260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161" y="4670411"/>
            <a:ext cx="2237760" cy="85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243041" y="5498498"/>
            <a:ext cx="3607200" cy="1299473"/>
          </a:xfrm>
          <a:prstGeom prst="rect">
            <a:avLst/>
          </a:prstGeom>
          <a:solidFill>
            <a:schemeClr val="bg1">
              <a:lumMod val="95000"/>
            </a:schemeClr>
          </a:solidFill>
        </p:spPr>
        <p:txBody>
          <a:bodyPr lIns="82945" tIns="41473" rIns="82945" bIns="41473">
            <a:spAutoFit/>
          </a:bodyPr>
          <a:lstStyle/>
          <a:p>
            <a:pPr>
              <a:buFont typeface="Times New Roman" pitchFamily="16" charset="0"/>
              <a:buNone/>
              <a:defRPr/>
            </a:pPr>
            <a:r>
              <a:rPr lang="fr-FR" dirty="0"/>
              <a:t>Entreprise de formation et d’évaluation pour consolider les expertises et perfectionner les pratiques</a:t>
            </a:r>
            <a:r>
              <a:rPr lang="fr-FR" b="1" dirty="0"/>
              <a:t>,</a:t>
            </a:r>
            <a:r>
              <a:rPr lang="fr-FR" dirty="0"/>
              <a:t> Grenoble</a:t>
            </a:r>
          </a:p>
          <a:p>
            <a:pPr>
              <a:buFont typeface="Times New Roman" pitchFamily="16" charset="0"/>
              <a:buNone/>
              <a:defRPr/>
            </a:pPr>
            <a:endParaRPr lang="fr-FR" sz="700" dirty="0"/>
          </a:p>
        </p:txBody>
      </p:sp>
      <p:sp>
        <p:nvSpPr>
          <p:cNvPr id="4108" name="ZoneTexte 8"/>
          <p:cNvSpPr txBox="1">
            <a:spLocks noChangeArrowheads="1"/>
          </p:cNvSpPr>
          <p:nvPr/>
        </p:nvSpPr>
        <p:spPr bwMode="auto">
          <a:xfrm>
            <a:off x="5817600" y="2376250"/>
            <a:ext cx="2799360" cy="257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r>
              <a:rPr lang="fr-FR" altLang="fr-FR"/>
              <a:t>Equipe pluridisciplinaire de l’Institut français de l’éducation dont les travaux de recherche s’inscrivent dans un contexte marqué par le développement du numérique et ses conséquences sur l’éducation et la formation.</a:t>
            </a:r>
          </a:p>
        </p:txBody>
      </p:sp>
      <p:sp>
        <p:nvSpPr>
          <p:cNvPr id="4109" name="AutoShape 10" descr="data:image/png;base64,iVBORw0KGgoAAAANSUhEUgAAAagAAAB3CAMAAABhcyS8AAAAwFBMVEX///8vkOFzzAJvywBpyQAjjOAqjuH6/fSG0jUYid/h7/vk9dBnyQBwzAAUiN+Qv+35/P78/vnt9fx+teqy0vL0+f3y+unI3/bV5/jr9PxToOVqqufy+uicxu+o3nP///zR5fiZ2VK/2fTL66rv+eFbpebP7LKozPB1sOiF0yw5lOKy4oNEmOPp99ja8cOj3GqhyO/X8L3A55iQ1keq3nt+0B6MuuvD6J6c2mS45I7M662k3G/c8ciL1TSb2leN1UHvtEnWAAASgElEQVR4nO1dC1fiTBKVPBqDEEDCW0ZEUIiIouJjdPT//6tNAl1VSaqTgOvMnj1953yPwdCErq6qW7er49GRhoaGhoaGhoaGhoaGhoaGhoaGhoaGhoaGhoaGhoaGhoaGhoaGxj/H9OXt7ar8r+9CIwdnr5ZlWpZx+a9v5H8Hp/3TH/+MZqdTzkMnwFln94bpxjQiVFc/fnM/jEa33noOUCcI/95qzefDudcoNspkPvNL/rD3o7e6uvvabBbHOdhsNoaxeY9M1Tze2ckwH3/01jLQrkxG8+FsMJgNW6NupeCEpjAeODYPEcKZFXGTxtwRohT8sX/QUp1PS856AVhGaKlLC1/5uTvLwOlkvhTOdi6FsG1HLFuTQyLPJJjgTDitAqPUnd3V9vMB91AMzS9LbRbOUk9HR+fHxLQ/dmdq9Fq+Q+dX2O5yPvIq+4/U93PsVBKDfF899eXV9v0BX6cYflf3spNhXhwdldG25uuP3ZkKvaGwY3Npi+fegZHv2klZJgG3wNT34H7s7mH3UQA3+zmUUf0dUAk0bnX9Y3fG47Rlx51AOPXD2dazTcZxHNcJ4W7/E2Yp2y0Sy9BQon/wreRhFU16wLQJaKSTqG7/Y74dUY8yj3/sxnhMSnFvKtmDAyIeYA5GFwPPm3S73fF43Ov1xt2Jd11vDeuFyEEFRvG/cS95uDSq1uLp5fd69XGyxW+01Ob2ROJjdfnyst5WuJ9A+m5/8M4YtNxkZJp/a7whTLE9OnwU8Cgx/Nbd5OB8mtAXkNOZN/xbzozoEss4+ckbS6ExSKaUQpEpAwM01OTwUbrOf8HaB+AGOJ11pbikfGNUq8bb31WQ2stE2KPcefW0qFWtzfvV+V4jYor6RgS9tv8L1j4Ad2Coaif/6r+GdopKi5n8WRi/zVqtZppV661ZeEhk56L0jTtrgaG+ky/3RnOBXOJvfm4OGoOkPwmxo3vT42oNYRkfRces2GmbH4CZkDf0jUH2R7n2D4skNYZJO5Ucb/uTj5pZozDDEqIQILmU7PrhdwYBVAwOH+QA3EKVZL18d6zz8+yU0WyGem+zQF65T5emy939mnE7hU6lyq0JXGOlum92afe80XOr9TzyKj1xiLUzS/TGafe6vlUy58/XY/5aJH1W4RiSQrOzfri5u/g6Pn58fXr44CxR/nh7XUSFmvH19DuHl/TSmtzOoZqblJ0CFCsbsN7dL7tU7mfC3VbEtuNAonNi1j4NTOm12fe3J/XhbK5aG+3u82Bbb++UTHfJ3h0hfaq03CxPr96e3lRUo7x6+hMWxwGM8F9WdTFNjrB6N6omlGOmZTxlEZfGIGUnUdpOwpPF2CkUugoAyighimtQjckwnER6J9JQpDyuzEuBKZ0SZw3Pd0MruKwDVupLJyG+BFU9dyVUs8ZCcatXX0ZoBstg1+30ZlNN6vHmn9glzcvj1CWWkZFZGE1ObEvdTpWxUxD8iuyTtcH8e2SXycBRCbkuXlXxt5MtGFe9l1W7m9Y9Ki2RysXhEmCkqaYhyYT5xN/qSk4ytxl1e2dyuyYWdan1MSswWg+qyTldpu/d3Ua+N86hApcqwoOQnRfenqgM0UxhXIrd0hKvA+rjpETdCiw6NynhNuqsmYL7YwzVwRSl4BKPaIlkZinf1PjNLRMN1XmFDbBQViS7YUoOwDCJkrtdqmyGCmCcKcYi6CHp8/KvDnENcc52lrPhcLa0ieFQzkL1z0mNDIlRBm/AeEBinu0E8dHZRkF7mRwkwAoMVVVkZJzZRSKJfVBXCYXe4J/oahOj6McGzHT8cHt2trrA8TZ8nmozDiVE9C3LfOSr1aoF1C0PDOUUEl8bLWkVZzmqnAZprdGueCDs2tfMyOk9X4y3CWXwGh1UuMtnr9fvV7qjge26rPD8AHNdU3AJlALf4z94QXcyrc3T5e1Z52z1dmxVq8dg89/yGtO43I1P2Asf/CbcrtEySv8nKkNZBdpu6hBnnCJcoj3b3Yft01YKT45CItkIvCatp8OqS+wy1sE3hTPrwgc0+j2+z+AXULEvxQ1binl9QneyHtcQFZtnt1Mw+Qu40yPGpuOcj5xz2Xu787pWGupNcfcEqJ1zoSWJtpRGnHlsAwwEJBcTSUvlNQEgerrj2DCwGgVLFVPAWVNI501FnXWHnmaoks0l2OmTvEr2VbjMcsrul3/fUMj5RYHGiIaUhJ04q27MIPThi0MmHMrrJecTPk1RzxgsB4U2Qs9BQFJxiQ4oFyblEr/IbqIqka/Qn+jLt/CZbKHaZffLl9HXVIa+AjLSKTKDAlxiyNsJlxGRCzGp2uPkOBUwFHU2pEt2QdWRCEiKUuQErjgmSQxTm7qD7AwuiYe4KTiUyVGAOktZ7chQ598gE0j6nHHuxXIm7WQs6zEdSBVcAqn0gptXxOJd2BAtrA5jGLIUqs5aXkG5xKrI7jzwOyvucmgotoQesgXmrlpcKOi5gkBSIDWDSrVd4TUf8AOxTF4AoxAiDsZgCmnQF4ng1Mav5StuIIU3oGAbBel7kTYhaaCDU52qrQCXzBsjnOBnMtPLkfMSRP8XRcF7F/00M9qj0ieW/tK3w7YW1/VTWSXEUvLyVJsRjEJ0BiB9jEwL15Midg53wogVCsCqV9b2YEoLO5BQdlKHnA5kIiOxBK7ARznW1+eL9V2IVxRS1vY2Rlm0O+6p8Bdue19KWCLdogFcwsXPAprqpPmbZDBiAL6DgW8P/R3ThYL0cQFshYlNITsFeIclkCRkYGa2jqokG1rkl9q6ywNnKWu3yrICicJTg+iTsq4MTaKUqjxx3xkpPtJJN12pyqqW2HwJi6Rw4KMCkqpi3ECcKqdeygh8tzhyQkonXIJLUWNFk6RU0b7SWcrchdCumxH7FJ7KlT6SzthpGt8DEocT35fuyWz59uX12AjjwUp02LDLYp0rIEG9a0IpdKkqgSmgEyO1BfGk/EkEnp3jyj8zkpYyzV2BN2NWdN64QqTSBPD49I+QS5AOJCCCDIWDT8VsBw4lijsUMgWlb0CbLIrrRRzqTKn1fqCCxG5UKg3l7KZmuogTCtPYFRYTO8tQ98glbNkbaztiljaG5AYcdX5mSJzHMfDkp0JT7UEZiiSSLwXpA5+DCV9jBazOUETQi3PzDoi05if7TqWhSs7ODOU7C53KrD7uQmt7KbIMhTJP2CQbwLuv17mTBg2ZzJi6GHUJ8lGc8SSAwQDPR05TTBreApzD/KW4Atm55Hcof1vqHXDMQ1+xffnOF4rnvKChylEhq5Zpf/VpRhvKpmV9gSQRkN6MHIUZP+8IxkQ6VCk9Wlsw6QiNl95GgutlJmxjrVvg4IjEeX62eYWJ3dU8ZTwycKxsqSNeF2OT0wVaWXHeQMX6SjGZYPry/nnxefdwC8sgZABpYQDQLmVw6BiGybklGAOXwLBITuGkrkcuIcOcd1An1EmugIQ+d7zLR6hlKBk90eTj9lht8HUVy0RJLg1H3XoeMbWl2lBA17h1TwF6EKcIQsqhAlIGl5ikdAzcGkgX02qQSVdJMED6ZEH8mesTRyTyxQZ+wP0rU9nhpax3ovlRHN1sRJsPWU37sJLzmmTxQiZ/cbuGkwwugelLDkZ2C/c4s4Mpf6HgbyDagvug4FBTbn/fcuFxeoGBdpOhofJan/x2Phe4xtu9o6xgAlJvngwKH8+cqQGeQXXdegaXgF5Nf2eVykEp6ugrV0ACuUc2OGAhqzRuzFOlktt8MODDrLustr6RojKV63Y4TryhIg+7ZWUf3DLKTg19mXE498RpdrEEGqp1iTaqtTur4O71Xmd2MBSp0g0ofbJd5QptoO78IeR8qx81LzfoTovs3q6ekvbtvqE98zBqtCd4dNTJIH3oC9lcArclGHKITACzIXY4p3UJMAvoGLgK9zmofYZcQrXvBlxcCt0kz6gYPfHULUm5fQMzmdXNZc7xi8wktTOVWM7vPc+7bg1K2MmTFdT6uMeR3SQLgYw7nwvb8MQd+hlcAqVzqWNANbfX4aq1Uo8DgFUedzz4Lt8LY1zian2zMM0osQVlj/m6zm88b2XHPmkse9sHjC9lSWfdolwCQyRTjvpM/GR3BndAN5ZWJ2ceiwt9VEBSkD44vrvb8KFdfhlCX7yLLCpMrar552Zd6CyTuuTNNp3IkGTvC3IJ7P2000LcGNUfnOWRmkuQYz7SjcmZx4K9hSGgmDUfFTP4YSWtgqepMg5/0GckLP5c3N28/F6pfJbBLIv3KcFo3YhWxt4eBbZSMoefSL/ZGF6cq3UJlBeXcg2hodKtmmrgsn9XXIG7tFJALWKoc9QlDjpyxTb25SJTOoMJypmfzBCJ7VFIW0CaYt7A9LoPDgl95XwBCURbQzoEMZQy9BFDqQlHBpjDHPmwsw7MN3DzO5tLQIsD00o5QXGLkD71EXninXBvs0PIBHaoKE9GgVmgZkJCl9q5RSCFV+vrWZgUoRNxiMzj07jfV8ouM7EuTjsITjIxSi+l5qXHIkZBBWkPeo5coqZIIE2YcNjjey1Cz2vfNBRp/yiKZP9dHF4Gh44BGWeKTKBaSCcZj8gnQxmWboRnYB21R8H7mS8gAduQpI+0LSn2k0Lk757kAPSBosgRZJ4ZMZUFqXOSKY/EY8LY1JtReBCVjEXSb6oTTQkjd8qvUqSPKBOkiSKJ/N6mPOwd/LI34bAPOYdrkXCVmHiPbL8Q0geFUdJQuPsR5DsIy6doqML7htP8IIatYpDEcI8dtxLV7zNUG8e5qO/F/PLmH7nEOPtCsmEfJyenJVJb44lAtTRFj/UT58EWpML7UWtlWwMAqlvSJI4dE+oEhG5XO/gZI/ukKSeHQWF6yZADI2AjQKJ+DgMfbCliV0qbIQwRaGM2TYx46lX4BR+TRpRTFenDVjGcbyJnqPQMcrCgyLklBdJPmlDaKW9topgqchIDtpHHV3ywbJxrSdlIQuyTbQs6TmAndEDqnG2MFEV53x+YbxXpww480vhAH7OopApA67/zENp5segncu1EKUKOoUgJJ1CWbQeLJnALOMiBhI00DpAd235gV+HjLiO1CHG1vKaALbB/XNlhj+cDKNsgz2ZUnsJFt8vYBs5F3S1S+BZoYySSArv/3R9DYqe7Yf7u4snSDiMhHnVCsapPOzx2g5xe+8Eg7jUaiu6YNAjJEEUsRQ5kPCoUbQiOMdeB4ir8gWJ7pAxhtWbsIfIl4SWfwJCGXRrnDkP7ZXwPTnA02qf9ynhy3xr4NugafdqyIYaTcfc+OhPtdkltix7SoBFOzCfjsTf3o7aAgUq2GrvEaZ/zOTqmKCWHBhUirhatiOZq/uK98Q2XQWLbfXXzUpwJVmbZTiXceYFqxKMx1C75/jKE7/vhVEUPfw4MIRf3iF4swi7N8A7CZ82yzRGxc6zh5c7ugRO9IxUhvCbrxvbrkrqfTp7r3JdZkMnmv19ZFeJeqKWMG2mIs/WvG2m2JvYbBexQcsbyR7g5Vb07Kg6vpHwgR3havVAnT6ILg/oADiUnkxUaoycFAmGjBK/Ld7eFj8WAGJfMRSOy+oQt/GGr/jxclgIjM2oFOU2mUlfxHFOyYnqj+ximuXl8f/p1sTAs04IoemLFrrj4FV0RPT3EVD0ihkVjpDCVcP2COwW5D9EOAUSuku5Xc6OkBI7p0olnyakbmhJDX3I5efFvJCK3DV9iutGxBVxZuKKhUk2tl/Gn3Eddq9v/BbVibSmuyNpxZNHwBq4df2qKEI47K9wXV2B/i859JfHEYfkUo8YuY4pY+2A79WDB4A3RCpJaBnMYoLJkHZF7PD6eM6uqSbb8jRxpnfx2wT82h2xsfRgmd0mQtPZXK/reUGwfeR129jtOaa54kBcLRXgiKzrmIwEbj8cm+cNe6NvCTshVjWE8jwYBbCdcBKw1WF+2GDP35PlO6glqNitYrrft25albn2YGtE2uskWrZdG+ndHWDF1t/zO/XYJ81AaWOl6o3qrVR953X0fNz4pyYesSdC/26VWcsDxbEsiQq5BiFnjeuYP0hm/O4iaN4I/wTpCdhAMMwzc71khQEyG4W+x2ObJ8N22M+eF5c7L58XF60vWQ4TKL+93N1cqB1hfhLYmJrBeEzLt9MmwiLFqUXvLP3lwbYWg3w94eZ/8nXtD32vNlstBa1LIcyvX86Vf8gctb59fq9LujgIOsU2JwQL4wSfUlldvFyAz/blhDnecfzw8bqIUFVyxeXy6+kZV9f+JRrBogqXzFz7p/GwaIMtPytPbAMnnrWtoaGhoaGhoaGhoaGhoaGhoaGhoaGhoaGhoaGhoaGhoaGhoaGhoaGhoaGhoaGhoaGj8S/wHmCRllONL2I8AAAAASUVORK5CYII="/>
          <p:cNvSpPr>
            <a:spLocks noChangeAspect="1" noChangeArrowheads="1"/>
          </p:cNvSpPr>
          <p:nvPr/>
        </p:nvSpPr>
        <p:spPr bwMode="auto">
          <a:xfrm>
            <a:off x="141120" y="-120973"/>
            <a:ext cx="276480" cy="27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lstStyle/>
          <a:p>
            <a:endParaRPr lang="fr-FR" altLang="fr-FR"/>
          </a:p>
        </p:txBody>
      </p:sp>
      <p:sp>
        <p:nvSpPr>
          <p:cNvPr id="4110" name="AutoShape 12" descr="data:image/png;base64,iVBORw0KGgoAAAANSUhEUgAAAagAAAB3CAMAAABhcyS8AAAAwFBMVEX///8vkOFzzAJvywBpyQAjjOAqjuH6/fSG0jUYid/h7/vk9dBnyQBwzAAUiN+Qv+35/P78/vnt9fx+teqy0vL0+f3y+unI3/bV5/jr9PxToOVqqufy+uicxu+o3nP///zR5fiZ2VK/2fTL66rv+eFbpebP7LKozPB1sOiF0yw5lOKy4oNEmOPp99ja8cOj3GqhyO/X8L3A55iQ1keq3nt+0B6MuuvD6J6c2mS45I7M662k3G/c8ciL1TSb2leN1UHvtEnWAAASgElEQVR4nO1dC1fiTBKVPBqDEEDCW0ZEUIiIouJjdPT//6tNAl1VSaqTgOvMnj1953yPwdCErq6qW7er49GRhoaGhoaGhoaGhoaGhoaGhoaGhoaGhoaGhoaGhoaGhoaGhoaGxj/H9OXt7ar8r+9CIwdnr5ZlWpZx+a9v5H8Hp/3TH/+MZqdTzkMnwFln94bpxjQiVFc/fnM/jEa33noOUCcI/95qzefDudcoNspkPvNL/rD3o7e6uvvabBbHOdhsNoaxeY9M1Tze2ckwH3/01jLQrkxG8+FsMJgNW6NupeCEpjAeODYPEcKZFXGTxtwRohT8sX/QUp1PS856AVhGaKlLC1/5uTvLwOlkvhTOdi6FsG1HLFuTQyLPJJjgTDitAqPUnd3V9vMB91AMzS9LbRbOUk9HR+fHxLQ/dmdq9Fq+Q+dX2O5yPvIq+4/U93PsVBKDfF899eXV9v0BX6cYflf3spNhXhwdldG25uuP3ZkKvaGwY3Npi+fegZHv2klZJgG3wNT34H7s7mH3UQA3+zmUUf0dUAk0bnX9Y3fG47Rlx51AOPXD2dazTcZxHNcJ4W7/E2Yp2y0Sy9BQon/wreRhFU16wLQJaKSTqG7/Y74dUY8yj3/sxnhMSnFvKtmDAyIeYA5GFwPPm3S73fF43Ov1xt2Jd11vDeuFyEEFRvG/cS95uDSq1uLp5fd69XGyxW+01Ob2ROJjdfnyst5WuJ9A+m5/8M4YtNxkZJp/a7whTLE9OnwU8Cgx/Nbd5OB8mtAXkNOZN/xbzozoEss4+ckbS6ExSKaUQpEpAwM01OTwUbrOf8HaB+AGOJ11pbikfGNUq8bb31WQ2stE2KPcefW0qFWtzfvV+V4jYor6RgS9tv8L1j4Ad2Coaif/6r+GdopKi5n8WRi/zVqtZppV661ZeEhk56L0jTtrgaG+ky/3RnOBXOJvfm4OGoOkPwmxo3vT42oNYRkfRces2GmbH4CZkDf0jUH2R7n2D4skNYZJO5Ucb/uTj5pZozDDEqIQILmU7PrhdwYBVAwOH+QA3EKVZL18d6zz8+yU0WyGem+zQF65T5emy939mnE7hU6lyq0JXGOlum92afe80XOr9TzyKj1xiLUzS/TGafe6vlUy58/XY/5aJH1W4RiSQrOzfri5u/g6Pn58fXr44CxR/nh7XUSFmvH19DuHl/TSmtzOoZqblJ0CFCsbsN7dL7tU7mfC3VbEtuNAonNi1j4NTOm12fe3J/XhbK5aG+3u82Bbb++UTHfJ3h0hfaq03CxPr96e3lRUo7x6+hMWxwGM8F9WdTFNjrB6N6omlGOmZTxlEZfGIGUnUdpOwpPF2CkUugoAyighimtQjckwnER6J9JQpDyuzEuBKZ0SZw3Pd0MruKwDVupLJyG+BFU9dyVUs8ZCcatXX0ZoBstg1+30ZlNN6vHmn9glzcvj1CWWkZFZGE1ObEvdTpWxUxD8iuyTtcH8e2SXycBRCbkuXlXxt5MtGFe9l1W7m9Y9Ki2RysXhEmCkqaYhyYT5xN/qSk4ytxl1e2dyuyYWdan1MSswWg+qyTldpu/d3Ua+N86hApcqwoOQnRfenqgM0UxhXIrd0hKvA+rjpETdCiw6NynhNuqsmYL7YwzVwRSl4BKPaIlkZinf1PjNLRMN1XmFDbBQViS7YUoOwDCJkrtdqmyGCmCcKcYi6CHp8/KvDnENcc52lrPhcLa0ieFQzkL1z0mNDIlRBm/AeEBinu0E8dHZRkF7mRwkwAoMVVVkZJzZRSKJfVBXCYXe4J/oahOj6McGzHT8cHt2trrA8TZ8nmozDiVE9C3LfOSr1aoF1C0PDOUUEl8bLWkVZzmqnAZprdGueCDs2tfMyOk9X4y3CWXwGh1UuMtnr9fvV7qjge26rPD8AHNdU3AJlALf4z94QXcyrc3T5e1Z52z1dmxVq8dg89/yGtO43I1P2Asf/CbcrtEySv8nKkNZBdpu6hBnnCJcoj3b3Yft01YKT45CItkIvCatp8OqS+wy1sE3hTPrwgc0+j2+z+AXULEvxQ1binl9QneyHtcQFZtnt1Mw+Qu40yPGpuOcj5xz2Xu787pWGupNcfcEqJ1zoSWJtpRGnHlsAwwEJBcTSUvlNQEgerrj2DCwGgVLFVPAWVNI501FnXWHnmaoks0l2OmTvEr2VbjMcsrul3/fUMj5RYHGiIaUhJ04q27MIPThi0MmHMrrJecTPk1RzxgsB4U2Qs9BQFJxiQ4oFyblEr/IbqIqka/Qn+jLt/CZbKHaZffLl9HXVIa+AjLSKTKDAlxiyNsJlxGRCzGp2uPkOBUwFHU2pEt2QdWRCEiKUuQErjgmSQxTm7qD7AwuiYe4KTiUyVGAOktZ7chQ598gE0j6nHHuxXIm7WQs6zEdSBVcAqn0gptXxOJd2BAtrA5jGLIUqs5aXkG5xKrI7jzwOyvucmgotoQesgXmrlpcKOi5gkBSIDWDSrVd4TUf8AOxTF4AoxAiDsZgCmnQF4ng1Mav5StuIIU3oGAbBel7kTYhaaCDU52qrQCXzBsjnOBnMtPLkfMSRP8XRcF7F/00M9qj0ieW/tK3w7YW1/VTWSXEUvLyVJsRjEJ0BiB9jEwL15Midg53wogVCsCqV9b2YEoLO5BQdlKHnA5kIiOxBK7ARznW1+eL9V2IVxRS1vY2Rlm0O+6p8Bdue19KWCLdogFcwsXPAprqpPmbZDBiAL6DgW8P/R3ThYL0cQFshYlNITsFeIclkCRkYGa2jqokG1rkl9q6ywNnKWu3yrICicJTg+iTsq4MTaKUqjxx3xkpPtJJN12pyqqW2HwJi6Rw4KMCkqpi3ECcKqdeygh8tzhyQkonXIJLUWNFk6RU0b7SWcrchdCumxH7FJ7KlT6SzthpGt8DEocT35fuyWz59uX12AjjwUp02LDLYp0rIEG9a0IpdKkqgSmgEyO1BfGk/EkEnp3jyj8zkpYyzV2BN2NWdN64QqTSBPD49I+QS5AOJCCCDIWDT8VsBw4lijsUMgWlb0CbLIrrRRzqTKn1fqCCxG5UKg3l7KZmuogTCtPYFRYTO8tQ98glbNkbaztiljaG5AYcdX5mSJzHMfDkp0JT7UEZiiSSLwXpA5+DCV9jBazOUETQi3PzDoi05if7TqWhSs7ODOU7C53KrD7uQmt7KbIMhTJP2CQbwLuv17mTBg2ZzJi6GHUJ8lGc8SSAwQDPR05TTBreApzD/KW4Atm55Hcof1vqHXDMQ1+xffnOF4rnvKChylEhq5Zpf/VpRhvKpmV9gSQRkN6MHIUZP+8IxkQ6VCk9Wlsw6QiNl95GgutlJmxjrVvg4IjEeX62eYWJ3dU8ZTwycKxsqSNeF2OT0wVaWXHeQMX6SjGZYPry/nnxefdwC8sgZABpYQDQLmVw6BiGybklGAOXwLBITuGkrkcuIcOcd1An1EmugIQ+d7zLR6hlKBk90eTj9lht8HUVy0RJLg1H3XoeMbWl2lBA17h1TwF6EKcIQsqhAlIGl5ikdAzcGkgX02qQSVdJMED6ZEH8mesTRyTyxQZ+wP0rU9nhpax3ovlRHN1sRJsPWU37sJLzmmTxQiZ/cbuGkwwugelLDkZ2C/c4s4Mpf6HgbyDagvug4FBTbn/fcuFxeoGBdpOhofJan/x2Phe4xtu9o6xgAlJvngwKH8+cqQGeQXXdegaXgF5Nf2eVykEp6ugrV0ACuUc2OGAhqzRuzFOlktt8MODDrLustr6RojKV63Y4TryhIg+7ZWUf3DLKTg19mXE498RpdrEEGqp1iTaqtTur4O71Xmd2MBSp0g0ofbJd5QptoO78IeR8qx81LzfoTovs3q6ekvbtvqE98zBqtCd4dNTJIH3oC9lcArclGHKITACzIXY4p3UJMAvoGLgK9zmofYZcQrXvBlxcCt0kz6gYPfHULUm5fQMzmdXNZc7xi8wktTOVWM7vPc+7bg1K2MmTFdT6uMeR3SQLgYw7nwvb8MQd+hlcAqVzqWNANbfX4aq1Uo8DgFUedzz4Lt8LY1zian2zMM0osQVlj/m6zm88b2XHPmkse9sHjC9lSWfdolwCQyRTjvpM/GR3BndAN5ZWJ2ceiwt9VEBSkD44vrvb8KFdfhlCX7yLLCpMrar552Zd6CyTuuTNNp3IkGTvC3IJ7P2000LcGNUfnOWRmkuQYz7SjcmZx4K9hSGgmDUfFTP4YSWtgqepMg5/0GckLP5c3N28/F6pfJbBLIv3KcFo3YhWxt4eBbZSMoefSL/ZGF6cq3UJlBeXcg2hodKtmmrgsn9XXIG7tFJALWKoc9QlDjpyxTb25SJTOoMJypmfzBCJ7VFIW0CaYt7A9LoPDgl95XwBCURbQzoEMZQy9BFDqQlHBpjDHPmwsw7MN3DzO5tLQIsD00o5QXGLkD71EXninXBvs0PIBHaoKE9GgVmgZkJCl9q5RSCFV+vrWZgUoRNxiMzj07jfV8ouM7EuTjsITjIxSi+l5qXHIkZBBWkPeo5coqZIIE2YcNjjey1Cz2vfNBRp/yiKZP9dHF4Gh44BGWeKTKBaSCcZj8gnQxmWboRnYB21R8H7mS8gAduQpI+0LSn2k0Lk757kAPSBosgRZJ4ZMZUFqXOSKY/EY8LY1JtReBCVjEXSb6oTTQkjd8qvUqSPKBOkiSKJ/N6mPOwd/LI34bAPOYdrkXCVmHiPbL8Q0geFUdJQuPsR5DsIy6doqML7htP8IIatYpDEcI8dtxLV7zNUG8e5qO/F/PLmH7nEOPtCsmEfJyenJVJb44lAtTRFj/UT58EWpML7UWtlWwMAqlvSJI4dE+oEhG5XO/gZI/ukKSeHQWF6yZADI2AjQKJ+DgMfbCliV0qbIQwRaGM2TYx46lX4BR+TRpRTFenDVjGcbyJnqPQMcrCgyLklBdJPmlDaKW9topgqchIDtpHHV3ywbJxrSdlIQuyTbQs6TmAndEDqnG2MFEV53x+YbxXpww480vhAH7OopApA67/zENp5segncu1EKUKOoUgJJ1CWbQeLJnALOMiBhI00DpAd235gV+HjLiO1CHG1vKaALbB/XNlhj+cDKNsgz2ZUnsJFt8vYBs5F3S1S+BZoYySSArv/3R9DYqe7Yf7u4snSDiMhHnVCsapPOzx2g5xe+8Eg7jUaiu6YNAjJEEUsRQ5kPCoUbQiOMdeB4ir8gWJ7pAxhtWbsIfIl4SWfwJCGXRrnDkP7ZXwPTnA02qf9ynhy3xr4NugafdqyIYaTcfc+OhPtdkltix7SoBFOzCfjsTf3o7aAgUq2GrvEaZ/zOTqmKCWHBhUirhatiOZq/uK98Q2XQWLbfXXzUpwJVmbZTiXceYFqxKMx1C75/jKE7/vhVEUPfw4MIRf3iF4swi7N8A7CZ82yzRGxc6zh5c7ugRO9IxUhvCbrxvbrkrqfTp7r3JdZkMnmv19ZFeJeqKWMG2mIs/WvG2m2JvYbBexQcsbyR7g5Vb07Kg6vpHwgR3havVAnT6ILg/oADiUnkxUaoycFAmGjBK/Ld7eFj8WAGJfMRSOy+oQt/GGr/jxclgIjM2oFOU2mUlfxHFOyYnqj+ximuXl8f/p1sTAs04IoemLFrrj4FV0RPT3EVD0ihkVjpDCVcP2COwW5D9EOAUSuku5Xc6OkBI7p0olnyakbmhJDX3I5efFvJCK3DV9iutGxBVxZuKKhUk2tl/Gn3Eddq9v/BbVibSmuyNpxZNHwBq4df2qKEI47K9wXV2B/i859JfHEYfkUo8YuY4pY+2A79WDB4A3RCpJaBnMYoLJkHZF7PD6eM6uqSbb8jRxpnfx2wT82h2xsfRgmd0mQtPZXK/reUGwfeR129jtOaa54kBcLRXgiKzrmIwEbj8cm+cNe6NvCTshVjWE8jwYBbCdcBKw1WF+2GDP35PlO6glqNitYrrft25albn2YGtE2uskWrZdG+ndHWDF1t/zO/XYJ81AaWOl6o3qrVR953X0fNz4pyYesSdC/26VWcsDxbEsiQq5BiFnjeuYP0hm/O4iaN4I/wTpCdhAMMwzc71khQEyG4W+x2ObJ8N22M+eF5c7L58XF60vWQ4TKL+93N1cqB1hfhLYmJrBeEzLt9MmwiLFqUXvLP3lwbYWg3w94eZ/8nXtD32vNlstBa1LIcyvX86Vf8gctb59fq9LujgIOsU2JwQL4wSfUlldvFyAz/blhDnecfzw8bqIUFVyxeXy6+kZV9f+JRrBogqXzFz7p/GwaIMtPytPbAMnnrWtoaGhoaGhoaGhoaGhoaGhoaGhoaGhoaGhoaGhoaGhoaGhoaGhoaGhoaGhoaGhoaGj8S/wHmCRllONL2I8AAAAASUVORK5CYII="/>
          <p:cNvSpPr>
            <a:spLocks noChangeAspect="1" noChangeArrowheads="1"/>
          </p:cNvSpPr>
          <p:nvPr/>
        </p:nvSpPr>
        <p:spPr bwMode="auto">
          <a:xfrm>
            <a:off x="279360" y="17282"/>
            <a:ext cx="276480" cy="27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lstStyle/>
          <a:p>
            <a:endParaRPr lang="fr-FR" altLang="fr-FR"/>
          </a:p>
        </p:txBody>
      </p:sp>
      <p:sp>
        <p:nvSpPr>
          <p:cNvPr id="4111" name="AutoShape 14" descr="data:image/png;base64,iVBORw0KGgoAAAANSUhEUgAAAagAAAB3CAMAAABhcyS8AAAAwFBMVEX///8vkOFzzAJvywBpyQAjjOAqjuH6/fSG0jUYid/h7/vk9dBnyQBwzAAUiN+Qv+35/P78/vnt9fx+teqy0vL0+f3y+unI3/bV5/jr9PxToOVqqufy+uicxu+o3nP///zR5fiZ2VK/2fTL66rv+eFbpebP7LKozPB1sOiF0yw5lOKy4oNEmOPp99ja8cOj3GqhyO/X8L3A55iQ1keq3nt+0B6MuuvD6J6c2mS45I7M662k3G/c8ciL1TSb2leN1UHvtEnWAAASgElEQVR4nO1dC1fiTBKVPBqDEEDCW0ZEUIiIouJjdPT//6tNAl1VSaqTgOvMnj1953yPwdCErq6qW7er49GRhoaGhoaGhoaGhoaGhoaGhoaGhoaGhoaGhoaGhoaGhoaGhoaGxj/H9OXt7ar8r+9CIwdnr5ZlWpZx+a9v5H8Hp/3TH/+MZqdTzkMnwFln94bpxjQiVFc/fnM/jEa33noOUCcI/95qzefDudcoNspkPvNL/rD3o7e6uvvabBbHOdhsNoaxeY9M1Tze2ckwH3/01jLQrkxG8+FsMJgNW6NupeCEpjAeODYPEcKZFXGTxtwRohT8sX/QUp1PS856AVhGaKlLC1/5uTvLwOlkvhTOdi6FsG1HLFuTQyLPJJjgTDitAqPUnd3V9vMB91AMzS9LbRbOUk9HR+fHxLQ/dmdq9Fq+Q+dX2O5yPvIq+4/U93PsVBKDfF899eXV9v0BX6cYflf3spNhXhwdldG25uuP3ZkKvaGwY3Npi+fegZHv2klZJgG3wNT34H7s7mH3UQA3+zmUUf0dUAk0bnX9Y3fG47Rlx51AOPXD2dazTcZxHNcJ4W7/E2Yp2y0Sy9BQon/wreRhFU16wLQJaKSTqG7/Y74dUY8yj3/sxnhMSnFvKtmDAyIeYA5GFwPPm3S73fF43Ov1xt2Jd11vDeuFyEEFRvG/cS95uDSq1uLp5fd69XGyxW+01Ob2ROJjdfnyst5WuJ9A+m5/8M4YtNxkZJp/a7whTLE9OnwU8Cgx/Nbd5OB8mtAXkNOZN/xbzozoEss4+ckbS6ExSKaUQpEpAwM01OTwUbrOf8HaB+AGOJ11pbikfGNUq8bb31WQ2stE2KPcefW0qFWtzfvV+V4jYor6RgS9tv8L1j4Ad2Coaif/6r+GdopKi5n8WRi/zVqtZppV661ZeEhk56L0jTtrgaG+ky/3RnOBXOJvfm4OGoOkPwmxo3vT42oNYRkfRces2GmbH4CZkDf0jUH2R7n2D4skNYZJO5Ucb/uTj5pZozDDEqIQILmU7PrhdwYBVAwOH+QA3EKVZL18d6zz8+yU0WyGem+zQF65T5emy939mnE7hU6lyq0JXGOlum92afe80XOr9TzyKj1xiLUzS/TGafe6vlUy58/XY/5aJH1W4RiSQrOzfri5u/g6Pn58fXr44CxR/nh7XUSFmvH19DuHl/TSmtzOoZqblJ0CFCsbsN7dL7tU7mfC3VbEtuNAonNi1j4NTOm12fe3J/XhbK5aG+3u82Bbb++UTHfJ3h0hfaq03CxPr96e3lRUo7x6+hMWxwGM8F9WdTFNjrB6N6omlGOmZTxlEZfGIGUnUdpOwpPF2CkUugoAyighimtQjckwnER6J9JQpDyuzEuBKZ0SZw3Pd0MruKwDVupLJyG+BFU9dyVUs8ZCcatXX0ZoBstg1+30ZlNN6vHmn9glzcvj1CWWkZFZGE1ObEvdTpWxUxD8iuyTtcH8e2SXycBRCbkuXlXxt5MtGFe9l1W7m9Y9Ki2RysXhEmCkqaYhyYT5xN/qSk4ytxl1e2dyuyYWdan1MSswWg+qyTldpu/d3Ua+N86hApcqwoOQnRfenqgM0UxhXIrd0hKvA+rjpETdCiw6NynhNuqsmYL7YwzVwRSl4BKPaIlkZinf1PjNLRMN1XmFDbBQViS7YUoOwDCJkrtdqmyGCmCcKcYi6CHp8/KvDnENcc52lrPhcLa0ieFQzkL1z0mNDIlRBm/AeEBinu0E8dHZRkF7mRwkwAoMVVVkZJzZRSKJfVBXCYXe4J/oahOj6McGzHT8cHt2trrA8TZ8nmozDiVE9C3LfOSr1aoF1C0PDOUUEl8bLWkVZzmqnAZprdGueCDs2tfMyOk9X4y3CWXwGh1UuMtnr9fvV7qjge26rPD8AHNdU3AJlALf4z94QXcyrc3T5e1Z52z1dmxVq8dg89/yGtO43I1P2Asf/CbcrtEySv8nKkNZBdpu6hBnnCJcoj3b3Yft01YKT45CItkIvCatp8OqS+wy1sE3hTPrwgc0+j2+z+AXULEvxQ1binl9QneyHtcQFZtnt1Mw+Qu40yPGpuOcj5xz2Xu787pWGupNcfcEqJ1zoSWJtpRGnHlsAwwEJBcTSUvlNQEgerrj2DCwGgVLFVPAWVNI501FnXWHnmaoks0l2OmTvEr2VbjMcsrul3/fUMj5RYHGiIaUhJ04q27MIPThi0MmHMrrJecTPk1RzxgsB4U2Qs9BQFJxiQ4oFyblEr/IbqIqka/Qn+jLt/CZbKHaZffLl9HXVIa+AjLSKTKDAlxiyNsJlxGRCzGp2uPkOBUwFHU2pEt2QdWRCEiKUuQErjgmSQxTm7qD7AwuiYe4KTiUyVGAOktZ7chQ598gE0j6nHHuxXIm7WQs6zEdSBVcAqn0gptXxOJd2BAtrA5jGLIUqs5aXkG5xKrI7jzwOyvucmgotoQesgXmrlpcKOi5gkBSIDWDSrVd4TUf8AOxTF4AoxAiDsZgCmnQF4ng1Mav5StuIIU3oGAbBel7kTYhaaCDU52qrQCXzBsjnOBnMtPLkfMSRP8XRcF7F/00M9qj0ieW/tK3w7YW1/VTWSXEUvLyVJsRjEJ0BiB9jEwL15Midg53wogVCsCqV9b2YEoLO5BQdlKHnA5kIiOxBK7ARznW1+eL9V2IVxRS1vY2Rlm0O+6p8Bdue19KWCLdogFcwsXPAprqpPmbZDBiAL6DgW8P/R3ThYL0cQFshYlNITsFeIclkCRkYGa2jqokG1rkl9q6ywNnKWu3yrICicJTg+iTsq4MTaKUqjxx3xkpPtJJN12pyqqW2HwJi6Rw4KMCkqpi3ECcKqdeygh8tzhyQkonXIJLUWNFk6RU0b7SWcrchdCumxH7FJ7KlT6SzthpGt8DEocT35fuyWz59uX12AjjwUp02LDLYp0rIEG9a0IpdKkqgSmgEyO1BfGk/EkEnp3jyj8zkpYyzV2BN2NWdN64QqTSBPD49I+QS5AOJCCCDIWDT8VsBw4lijsUMgWlb0CbLIrrRRzqTKn1fqCCxG5UKg3l7KZmuogTCtPYFRYTO8tQ98glbNkbaztiljaG5AYcdX5mSJzHMfDkp0JT7UEZiiSSLwXpA5+DCV9jBazOUETQi3PzDoi05if7TqWhSs7ODOU7C53KrD7uQmt7KbIMhTJP2CQbwLuv17mTBg2ZzJi6GHUJ8lGc8SSAwQDPR05TTBreApzD/KW4Atm55Hcof1vqHXDMQ1+xffnOF4rnvKChylEhq5Zpf/VpRhvKpmV9gSQRkN6MHIUZP+8IxkQ6VCk9Wlsw6QiNl95GgutlJmxjrVvg4IjEeX62eYWJ3dU8ZTwycKxsqSNeF2OT0wVaWXHeQMX6SjGZYPry/nnxefdwC8sgZABpYQDQLmVw6BiGybklGAOXwLBITuGkrkcuIcOcd1An1EmugIQ+d7zLR6hlKBk90eTj9lht8HUVy0RJLg1H3XoeMbWl2lBA17h1TwF6EKcIQsqhAlIGl5ikdAzcGkgX02qQSVdJMED6ZEH8mesTRyTyxQZ+wP0rU9nhpax3ovlRHN1sRJsPWU37sJLzmmTxQiZ/cbuGkwwugelLDkZ2C/c4s4Mpf6HgbyDagvug4FBTbn/fcuFxeoGBdpOhofJan/x2Phe4xtu9o6xgAlJvngwKH8+cqQGeQXXdegaXgF5Nf2eVykEp6ugrV0ACuUc2OGAhqzRuzFOlktt8MODDrLustr6RojKV63Y4TryhIg+7ZWUf3DLKTg19mXE498RpdrEEGqp1iTaqtTur4O71Xmd2MBSp0g0ofbJd5QptoO78IeR8qx81LzfoTovs3q6ekvbtvqE98zBqtCd4dNTJIH3oC9lcArclGHKITACzIXY4p3UJMAvoGLgK9zmofYZcQrXvBlxcCt0kz6gYPfHULUm5fQMzmdXNZc7xi8wktTOVWM7vPc+7bg1K2MmTFdT6uMeR3SQLgYw7nwvb8MQd+hlcAqVzqWNANbfX4aq1Uo8DgFUedzz4Lt8LY1zian2zMM0osQVlj/m6zm88b2XHPmkse9sHjC9lSWfdolwCQyRTjvpM/GR3BndAN5ZWJ2ceiwt9VEBSkD44vrvb8KFdfhlCX7yLLCpMrar552Zd6CyTuuTNNp3IkGTvC3IJ7P2000LcGNUfnOWRmkuQYz7SjcmZx4K9hSGgmDUfFTP4YSWtgqepMg5/0GckLP5c3N28/F6pfJbBLIv3KcFo3YhWxt4eBbZSMoefSL/ZGF6cq3UJlBeXcg2hodKtmmrgsn9XXIG7tFJALWKoc9QlDjpyxTb25SJTOoMJypmfzBCJ7VFIW0CaYt7A9LoPDgl95XwBCURbQzoEMZQy9BFDqQlHBpjDHPmwsw7MN3DzO5tLQIsD00o5QXGLkD71EXninXBvs0PIBHaoKE9GgVmgZkJCl9q5RSCFV+vrWZgUoRNxiMzj07jfV8ouM7EuTjsITjIxSi+l5qXHIkZBBWkPeo5coqZIIE2YcNjjey1Cz2vfNBRp/yiKZP9dHF4Gh44BGWeKTKBaSCcZj8gnQxmWboRnYB21R8H7mS8gAduQpI+0LSn2k0Lk757kAPSBosgRZJ4ZMZUFqXOSKY/EY8LY1JtReBCVjEXSb6oTTQkjd8qvUqSPKBOkiSKJ/N6mPOwd/LI34bAPOYdrkXCVmHiPbL8Q0geFUdJQuPsR5DsIy6doqML7htP8IIatYpDEcI8dtxLV7zNUG8e5qO/F/PLmH7nEOPtCsmEfJyenJVJb44lAtTRFj/UT58EWpML7UWtlWwMAqlvSJI4dE+oEhG5XO/gZI/ukKSeHQWF6yZADI2AjQKJ+DgMfbCliV0qbIQwRaGM2TYx46lX4BR+TRpRTFenDVjGcbyJnqPQMcrCgyLklBdJPmlDaKW9topgqchIDtpHHV3ywbJxrSdlIQuyTbQs6TmAndEDqnG2MFEV53x+YbxXpww480vhAH7OopApA67/zENp5segncu1EKUKOoUgJJ1CWbQeLJnALOMiBhI00DpAd235gV+HjLiO1CHG1vKaALbB/XNlhj+cDKNsgz2ZUnsJFt8vYBs5F3S1S+BZoYySSArv/3R9DYqe7Yf7u4snSDiMhHnVCsapPOzx2g5xe+8Eg7jUaiu6YNAjJEEUsRQ5kPCoUbQiOMdeB4ir8gWJ7pAxhtWbsIfIl4SWfwJCGXRrnDkP7ZXwPTnA02qf9ynhy3xr4NugafdqyIYaTcfc+OhPtdkltix7SoBFOzCfjsTf3o7aAgUq2GrvEaZ/zOTqmKCWHBhUirhatiOZq/uK98Q2XQWLbfXXzUpwJVmbZTiXceYFqxKMx1C75/jKE7/vhVEUPfw4MIRf3iF4swi7N8A7CZ82yzRGxc6zh5c7ugRO9IxUhvCbrxvbrkrqfTp7r3JdZkMnmv19ZFeJeqKWMG2mIs/WvG2m2JvYbBexQcsbyR7g5Vb07Kg6vpHwgR3havVAnT6ILg/oADiUnkxUaoycFAmGjBK/Ld7eFj8WAGJfMRSOy+oQt/GGr/jxclgIjM2oFOU2mUlfxHFOyYnqj+ximuXl8f/p1sTAs04IoemLFrrj4FV0RPT3EVD0ihkVjpDCVcP2COwW5D9EOAUSuku5Xc6OkBI7p0olnyakbmhJDX3I5efFvJCK3DV9iutGxBVxZuKKhUk2tl/Gn3Eddq9v/BbVibSmuyNpxZNHwBq4df2qKEI47K9wXV2B/i859JfHEYfkUo8YuY4pY+2A79WDB4A3RCpJaBnMYoLJkHZF7PD6eM6uqSbb8jRxpnfx2wT82h2xsfRgmd0mQtPZXK/reUGwfeR129jtOaa54kBcLRXgiKzrmIwEbj8cm+cNe6NvCTshVjWE8jwYBbCdcBKw1WF+2GDP35PlO6glqNitYrrft25albn2YGtE2uskWrZdG+ndHWDF1t/zO/XYJ81AaWOl6o3qrVR953X0fNz4pyYesSdC/26VWcsDxbEsiQq5BiFnjeuYP0hm/O4iaN4I/wTpCdhAMMwzc71khQEyG4W+x2ObJ8N22M+eF5c7L58XF60vWQ4TKL+93N1cqB1hfhLYmJrBeEzLt9MmwiLFqUXvLP3lwbYWg3w94eZ/8nXtD32vNlstBa1LIcyvX86Vf8gctb59fq9LujgIOsU2JwQL4wSfUlldvFyAz/blhDnecfzw8bqIUFVyxeXy6+kZV9f+JRrBogqXzFz7p/GwaIMtPytPbAMnnrWtoaGhoaGhoaGhoaGhoaGhoaGhoaGhoaGhoaGhoaGhoaGhoaGhoaGhoaGhoaGhoaGj8S/wHmCRllONL2I8AAAAASUVORK5CYII="/>
          <p:cNvSpPr>
            <a:spLocks noChangeAspect="1" noChangeArrowheads="1"/>
          </p:cNvSpPr>
          <p:nvPr/>
        </p:nvSpPr>
        <p:spPr bwMode="auto">
          <a:xfrm>
            <a:off x="417600" y="155536"/>
            <a:ext cx="276480" cy="27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lstStyle/>
          <a:p>
            <a:endParaRPr lang="fr-FR" altLang="fr-FR"/>
          </a:p>
        </p:txBody>
      </p:sp>
      <p:sp>
        <p:nvSpPr>
          <p:cNvPr id="4112" name="AutoShape 16" descr="data:image/png;base64,iVBORw0KGgoAAAANSUhEUgAAAagAAAB3CAMAAABhcyS8AAAAwFBMVEX///8vkOFzzAJvywBpyQAjjOAqjuH6/fSG0jUYid/h7/vk9dBnyQBwzAAUiN+Qv+35/P78/vnt9fx+teqy0vL0+f3y+unI3/bV5/jr9PxToOVqqufy+uicxu+o3nP///zR5fiZ2VK/2fTL66rv+eFbpebP7LKozPB1sOiF0yw5lOKy4oNEmOPp99ja8cOj3GqhyO/X8L3A55iQ1keq3nt+0B6MuuvD6J6c2mS45I7M662k3G/c8ciL1TSb2leN1UHvtEnWAAASgElEQVR4nO1dC1fiTBKVPBqDEEDCW0ZEUIiIouJjdPT//6tNAl1VSaqTgOvMnj1953yPwdCErq6qW7er49GRhoaGhoaGhoaGhoaGhoaGhoaGhoaGhoaGhoaGhoaGhoaGhoaGxj/H9OXt7ar8r+9CIwdnr5ZlWpZx+a9v5H8Hp/3TH/+MZqdTzkMnwFln94bpxjQiVFc/fnM/jEa33noOUCcI/95qzefDudcoNspkPvNL/rD3o7e6uvvabBbHOdhsNoaxeY9M1Tze2ckwH3/01jLQrkxG8+FsMJgNW6NupeCEpjAeODYPEcKZFXGTxtwRohT8sX/QUp1PS856AVhGaKlLC1/5uTvLwOlkvhTOdi6FsG1HLFuTQyLPJJjgTDitAqPUnd3V9vMB91AMzS9LbRbOUk9HR+fHxLQ/dmdq9Fq+Q+dX2O5yPvIq+4/U93PsVBKDfF899eXV9v0BX6cYflf3spNhXhwdldG25uuP3ZkKvaGwY3Npi+fegZHv2klZJgG3wNT34H7s7mH3UQA3+zmUUf0dUAk0bnX9Y3fG47Rlx51AOPXD2dazTcZxHNcJ4W7/E2Yp2y0Sy9BQon/wreRhFU16wLQJaKSTqG7/Y74dUY8yj3/sxnhMSnFvKtmDAyIeYA5GFwPPm3S73fF43Ov1xt2Jd11vDeuFyEEFRvG/cS95uDSq1uLp5fd69XGyxW+01Ob2ROJjdfnyst5WuJ9A+m5/8M4YtNxkZJp/a7whTLE9OnwU8Cgx/Nbd5OB8mtAXkNOZN/xbzozoEss4+ckbS6ExSKaUQpEpAwM01OTwUbrOf8HaB+AGOJ11pbikfGNUq8bb31WQ2stE2KPcefW0qFWtzfvV+V4jYor6RgS9tv8L1j4Ad2Coaif/6r+GdopKi5n8WRi/zVqtZppV661ZeEhk56L0jTtrgaG+ky/3RnOBXOJvfm4OGoOkPwmxo3vT42oNYRkfRces2GmbH4CZkDf0jUH2R7n2D4skNYZJO5Ucb/uTj5pZozDDEqIQILmU7PrhdwYBVAwOH+QA3EKVZL18d6zz8+yU0WyGem+zQF65T5emy939mnE7hU6lyq0JXGOlum92afe80XOr9TzyKj1xiLUzS/TGafe6vlUy58/XY/5aJH1W4RiSQrOzfri5u/g6Pn58fXr44CxR/nh7XUSFmvH19DuHl/TSmtzOoZqblJ0CFCsbsN7dL7tU7mfC3VbEtuNAonNi1j4NTOm12fe3J/XhbK5aG+3u82Bbb++UTHfJ3h0hfaq03CxPr96e3lRUo7x6+hMWxwGM8F9WdTFNjrB6N6omlGOmZTxlEZfGIGUnUdpOwpPF2CkUugoAyighimtQjckwnER6J9JQpDyuzEuBKZ0SZw3Pd0MruKwDVupLJyG+BFU9dyVUs8ZCcatXX0ZoBstg1+30ZlNN6vHmn9glzcvj1CWWkZFZGE1ObEvdTpWxUxD8iuyTtcH8e2SXycBRCbkuXlXxt5MtGFe9l1W7m9Y9Ki2RysXhEmCkqaYhyYT5xN/qSk4ytxl1e2dyuyYWdan1MSswWg+qyTldpu/d3Ua+N86hApcqwoOQnRfenqgM0UxhXIrd0hKvA+rjpETdCiw6NynhNuqsmYL7YwzVwRSl4BKPaIlkZinf1PjNLRMN1XmFDbBQViS7YUoOwDCJkrtdqmyGCmCcKcYi6CHp8/KvDnENcc52lrPhcLa0ieFQzkL1z0mNDIlRBm/AeEBinu0E8dHZRkF7mRwkwAoMVVVkZJzZRSKJfVBXCYXe4J/oahOj6McGzHT8cHt2trrA8TZ8nmozDiVE9C3LfOSr1aoF1C0PDOUUEl8bLWkVZzmqnAZprdGueCDs2tfMyOk9X4y3CWXwGh1UuMtnr9fvV7qjge26rPD8AHNdU3AJlALf4z94QXcyrc3T5e1Z52z1dmxVq8dg89/yGtO43I1P2Asf/CbcrtEySv8nKkNZBdpu6hBnnCJcoj3b3Yft01YKT45CItkIvCatp8OqS+wy1sE3hTPrwgc0+j2+z+AXULEvxQ1binl9QneyHtcQFZtnt1Mw+Qu40yPGpuOcj5xz2Xu787pWGupNcfcEqJ1zoSWJtpRGnHlsAwwEJBcTSUvlNQEgerrj2DCwGgVLFVPAWVNI501FnXWHnmaoks0l2OmTvEr2VbjMcsrul3/fUMj5RYHGiIaUhJ04q27MIPThi0MmHMrrJecTPk1RzxgsB4U2Qs9BQFJxiQ4oFyblEr/IbqIqka/Qn+jLt/CZbKHaZffLl9HXVIa+AjLSKTKDAlxiyNsJlxGRCzGp2uPkOBUwFHU2pEt2QdWRCEiKUuQErjgmSQxTm7qD7AwuiYe4KTiUyVGAOktZ7chQ598gE0j6nHHuxXIm7WQs6zEdSBVcAqn0gptXxOJd2BAtrA5jGLIUqs5aXkG5xKrI7jzwOyvucmgotoQesgXmrlpcKOi5gkBSIDWDSrVd4TUf8AOxTF4AoxAiDsZgCmnQF4ng1Mav5StuIIU3oGAbBel7kTYhaaCDU52qrQCXzBsjnOBnMtPLkfMSRP8XRcF7F/00M9qj0ieW/tK3w7YW1/VTWSXEUvLyVJsRjEJ0BiB9jEwL15Midg53wogVCsCqV9b2YEoLO5BQdlKHnA5kIiOxBK7ARznW1+eL9V2IVxRS1vY2Rlm0O+6p8Bdue19KWCLdogFcwsXPAprqpPmbZDBiAL6DgW8P/R3ThYL0cQFshYlNITsFeIclkCRkYGa2jqokG1rkl9q6ywNnKWu3yrICicJTg+iTsq4MTaKUqjxx3xkpPtJJN12pyqqW2HwJi6Rw4KMCkqpi3ECcKqdeygh8tzhyQkonXIJLUWNFk6RU0b7SWcrchdCumxH7FJ7KlT6SzthpGt8DEocT35fuyWz59uX12AjjwUp02LDLYp0rIEG9a0IpdKkqgSmgEyO1BfGk/EkEnp3jyj8zkpYyzV2BN2NWdN64QqTSBPD49I+QS5AOJCCCDIWDT8VsBw4lijsUMgWlb0CbLIrrRRzqTKn1fqCCxG5UKg3l7KZmuogTCtPYFRYTO8tQ98glbNkbaztiljaG5AYcdX5mSJzHMfDkp0JT7UEZiiSSLwXpA5+DCV9jBazOUETQi3PzDoi05if7TqWhSs7ODOU7C53KrD7uQmt7KbIMhTJP2CQbwLuv17mTBg2ZzJi6GHUJ8lGc8SSAwQDPR05TTBreApzD/KW4Atm55Hcof1vqHXDMQ1+xffnOF4rnvKChylEhq5Zpf/VpRhvKpmV9gSQRkN6MHIUZP+8IxkQ6VCk9Wlsw6QiNl95GgutlJmxjrVvg4IjEeX62eYWJ3dU8ZTwycKxsqSNeF2OT0wVaWXHeQMX6SjGZYPry/nnxefdwC8sgZABpYQDQLmVw6BiGybklGAOXwLBITuGkrkcuIcOcd1An1EmugIQ+d7zLR6hlKBk90eTj9lht8HUVy0RJLg1H3XoeMbWl2lBA17h1TwF6EKcIQsqhAlIGl5ikdAzcGkgX02qQSVdJMED6ZEH8mesTRyTyxQZ+wP0rU9nhpax3ovlRHN1sRJsPWU37sJLzmmTxQiZ/cbuGkwwugelLDkZ2C/c4s4Mpf6HgbyDagvug4FBTbn/fcuFxeoGBdpOhofJan/x2Phe4xtu9o6xgAlJvngwKH8+cqQGeQXXdegaXgF5Nf2eVykEp6ugrV0ACuUc2OGAhqzRuzFOlktt8MODDrLustr6RojKV63Y4TryhIg+7ZWUf3DLKTg19mXE498RpdrEEGqp1iTaqtTur4O71Xmd2MBSp0g0ofbJd5QptoO78IeR8qx81LzfoTovs3q6ekvbtvqE98zBqtCd4dNTJIH3oC9lcArclGHKITACzIXY4p3UJMAvoGLgK9zmofYZcQrXvBlxcCt0kz6gYPfHULUm5fQMzmdXNZc7xi8wktTOVWM7vPc+7bg1K2MmTFdT6uMeR3SQLgYw7nwvb8MQd+hlcAqVzqWNANbfX4aq1Uo8DgFUedzz4Lt8LY1zian2zMM0osQVlj/m6zm88b2XHPmkse9sHjC9lSWfdolwCQyRTjvpM/GR3BndAN5ZWJ2ceiwt9VEBSkD44vrvb8KFdfhlCX7yLLCpMrar552Zd6CyTuuTNNp3IkGTvC3IJ7P2000LcGNUfnOWRmkuQYz7SjcmZx4K9hSGgmDUfFTP4YSWtgqepMg5/0GckLP5c3N28/F6pfJbBLIv3KcFo3YhWxt4eBbZSMoefSL/ZGF6cq3UJlBeXcg2hodKtmmrgsn9XXIG7tFJALWKoc9QlDjpyxTb25SJTOoMJypmfzBCJ7VFIW0CaYt7A9LoPDgl95XwBCURbQzoEMZQy9BFDqQlHBpjDHPmwsw7MN3DzO5tLQIsD00o5QXGLkD71EXninXBvs0PIBHaoKE9GgVmgZkJCl9q5RSCFV+vrWZgUoRNxiMzj07jfV8ouM7EuTjsITjIxSi+l5qXHIkZBBWkPeo5coqZIIE2YcNjjey1Cz2vfNBRp/yiKZP9dHF4Gh44BGWeKTKBaSCcZj8gnQxmWboRnYB21R8H7mS8gAduQpI+0LSn2k0Lk757kAPSBosgRZJ4ZMZUFqXOSKY/EY8LY1JtReBCVjEXSb6oTTQkjd8qvUqSPKBOkiSKJ/N6mPOwd/LI34bAPOYdrkXCVmHiPbL8Q0geFUdJQuPsR5DsIy6doqML7htP8IIatYpDEcI8dtxLV7zNUG8e5qO/F/PLmH7nEOPtCsmEfJyenJVJb44lAtTRFj/UT58EWpML7UWtlWwMAqlvSJI4dE+oEhG5XO/gZI/ukKSeHQWF6yZADI2AjQKJ+DgMfbCliV0qbIQwRaGM2TYx46lX4BR+TRpRTFenDVjGcbyJnqPQMcrCgyLklBdJPmlDaKW9topgqchIDtpHHV3ywbJxrSdlIQuyTbQs6TmAndEDqnG2MFEV53x+YbxXpww480vhAH7OopApA67/zENp5segncu1EKUKOoUgJJ1CWbQeLJnALOMiBhI00DpAd235gV+HjLiO1CHG1vKaALbB/XNlhj+cDKNsgz2ZUnsJFt8vYBs5F3S1S+BZoYySSArv/3R9DYqe7Yf7u4snSDiMhHnVCsapPOzx2g5xe+8Eg7jUaiu6YNAjJEEUsRQ5kPCoUbQiOMdeB4ir8gWJ7pAxhtWbsIfIl4SWfwJCGXRrnDkP7ZXwPTnA02qf9ynhy3xr4NugafdqyIYaTcfc+OhPtdkltix7SoBFOzCfjsTf3o7aAgUq2GrvEaZ/zOTqmKCWHBhUirhatiOZq/uK98Q2XQWLbfXXzUpwJVmbZTiXceYFqxKMx1C75/jKE7/vhVEUPfw4MIRf3iF4swi7N8A7CZ82yzRGxc6zh5c7ugRO9IxUhvCbrxvbrkrqfTp7r3JdZkMnmv19ZFeJeqKWMG2mIs/WvG2m2JvYbBexQcsbyR7g5Vb07Kg6vpHwgR3havVAnT6ILg/oADiUnkxUaoycFAmGjBK/Ld7eFj8WAGJfMRSOy+oQt/GGr/jxclgIjM2oFOU2mUlfxHFOyYnqj+ximuXl8f/p1sTAs04IoemLFrrj4FV0RPT3EVD0ihkVjpDCVcP2COwW5D9EOAUSuku5Xc6OkBI7p0olnyakbmhJDX3I5efFvJCK3DV9iutGxBVxZuKKhUk2tl/Gn3Eddq9v/BbVibSmuyNpxZNHwBq4df2qKEI47K9wXV2B/i859JfHEYfkUo8YuY4pY+2A79WDB4A3RCpJaBnMYoLJkHZF7PD6eM6uqSbb8jRxpnfx2wT82h2xsfRgmd0mQtPZXK/reUGwfeR129jtOaa54kBcLRXgiKzrmIwEbj8cm+cNe6NvCTshVjWE8jwYBbCdcBKw1WF+2GDP35PlO6glqNitYrrft25albn2YGtE2uskWrZdG+ndHWDF1t/zO/XYJ81AaWOl6o3qrVR953X0fNz4pyYesSdC/26VWcsDxbEsiQq5BiFnjeuYP0hm/O4iaN4I/wTpCdhAMMwzc71khQEyG4W+x2ObJ8N22M+eF5c7L58XF60vWQ4TKL+93N1cqB1hfhLYmJrBeEzLt9MmwiLFqUXvLP3lwbYWg3w94eZ/8nXtD32vNlstBa1LIcyvX86Vf8gctb59fq9LujgIOsU2JwQL4wSfUlldvFyAz/blhDnecfzw8bqIUFVyxeXy6+kZV9f+JRrBogqXzFz7p/GwaIMtPytPbAMnnrWtoaGhoaGhoaGhoaGhoaGhoaGhoaGhoaGhoaGhoaGhoaGhoaGhoaGhoaGhoaGhoaGj8S/wHmCRllONL2I8AAAAASUVORK5CYII="/>
          <p:cNvSpPr>
            <a:spLocks noChangeAspect="1" noChangeArrowheads="1"/>
          </p:cNvSpPr>
          <p:nvPr/>
        </p:nvSpPr>
        <p:spPr bwMode="auto">
          <a:xfrm>
            <a:off x="555840" y="293791"/>
            <a:ext cx="276480" cy="27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lstStyle/>
          <a:p>
            <a:endParaRPr lang="fr-FR" altLang="fr-FR"/>
          </a:p>
        </p:txBody>
      </p:sp>
      <p:pic>
        <p:nvPicPr>
          <p:cNvPr id="4113"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82240" y="1728181"/>
            <a:ext cx="1746720" cy="49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4167360" y="6309319"/>
            <a:ext cx="1075681" cy="646331"/>
          </a:xfrm>
          <a:prstGeom prst="rect">
            <a:avLst/>
          </a:prstGeom>
          <a:solidFill>
            <a:schemeClr val="bg1"/>
          </a:solidFill>
        </p:spPr>
        <p:txBody>
          <a:bodyPr wrap="square" rtlCol="0">
            <a:spAutoFit/>
          </a:bodyPr>
          <a:lstStyle/>
          <a:p>
            <a:r>
              <a:rPr lang="fr-FR" dirty="0" smtClean="0">
                <a:solidFill>
                  <a:schemeClr val="bg1"/>
                </a:solidFill>
              </a:rPr>
              <a:t>Ddd</a:t>
            </a:r>
          </a:p>
          <a:p>
            <a:endParaRPr lang="fr-FR" dirty="0">
              <a:solidFill>
                <a:schemeClr val="bg1"/>
              </a:solidFill>
            </a:endParaRPr>
          </a:p>
        </p:txBody>
      </p:sp>
    </p:spTree>
    <p:extLst>
      <p:ext uri="{BB962C8B-B14F-4D97-AF65-F5344CB8AC3E}">
        <p14:creationId xmlns:p14="http://schemas.microsoft.com/office/powerpoint/2010/main" val="263892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 </a:t>
            </a:r>
            <a:r>
              <a:rPr lang="fr-FR" dirty="0" err="1" smtClean="0"/>
              <a:t>Jen</a:t>
            </a:r>
            <a:r>
              <a:rPr lang="fr-FR" dirty="0" smtClean="0"/>
              <a:t> </a:t>
            </a:r>
            <a:r>
              <a:rPr lang="fr-FR" dirty="0" err="1" smtClean="0"/>
              <a:t>Lab</a:t>
            </a:r>
            <a:endParaRPr lang="fr-FR" dirty="0"/>
          </a:p>
        </p:txBody>
      </p:sp>
      <p:sp>
        <p:nvSpPr>
          <p:cNvPr id="3" name="Espace réservé du contenu 2"/>
          <p:cNvSpPr>
            <a:spLocks noGrp="1"/>
          </p:cNvSpPr>
          <p:nvPr>
            <p:ph idx="1"/>
          </p:nvPr>
        </p:nvSpPr>
        <p:spPr>
          <a:xfrm>
            <a:off x="457200" y="1600200"/>
            <a:ext cx="8363272" cy="4781128"/>
          </a:xfrm>
        </p:spPr>
        <p:txBody>
          <a:bodyPr>
            <a:normAutofit fontScale="85000" lnSpcReduction="10000"/>
          </a:bodyPr>
          <a:lstStyle/>
          <a:p>
            <a:pPr>
              <a:spcBef>
                <a:spcPts val="1425"/>
              </a:spcBef>
              <a:buSzPct val="45000"/>
              <a:buFont typeface="Wingdings" charset="2"/>
              <a:buChar char=""/>
            </a:pPr>
            <a:r>
              <a:rPr lang="fr-FR" altLang="fr-FR" dirty="0" smtClean="0">
                <a:solidFill>
                  <a:srgbClr val="00B0F0"/>
                </a:solidFill>
              </a:rPr>
              <a:t>Trois jeux conçus </a:t>
            </a:r>
            <a:r>
              <a:rPr lang="fr-FR" altLang="fr-FR" dirty="0">
                <a:solidFill>
                  <a:srgbClr val="00B0F0"/>
                </a:solidFill>
              </a:rPr>
              <a:t>et </a:t>
            </a:r>
            <a:r>
              <a:rPr lang="fr-FR" altLang="fr-FR" dirty="0" smtClean="0">
                <a:solidFill>
                  <a:srgbClr val="00B0F0"/>
                </a:solidFill>
              </a:rPr>
              <a:t>développés </a:t>
            </a:r>
            <a:r>
              <a:rPr lang="fr-FR" altLang="fr-FR" dirty="0">
                <a:solidFill>
                  <a:srgbClr val="00B0F0"/>
                </a:solidFill>
              </a:rPr>
              <a:t>dans le cadre du projet JEN </a:t>
            </a:r>
            <a:r>
              <a:rPr lang="fr-FR" altLang="fr-FR" dirty="0" err="1">
                <a:solidFill>
                  <a:srgbClr val="00B0F0"/>
                </a:solidFill>
              </a:rPr>
              <a:t>Lab</a:t>
            </a:r>
            <a:r>
              <a:rPr lang="fr-FR" altLang="fr-FR" dirty="0">
                <a:solidFill>
                  <a:srgbClr val="00B0F0"/>
                </a:solidFill>
              </a:rPr>
              <a:t> financé par l’ANR (Agence Nationale de la Recherche) et soutenu par la Région-Auvergne-Rhône- Alpes (Eureka</a:t>
            </a:r>
            <a:r>
              <a:rPr lang="fr-FR" altLang="fr-FR" dirty="0" smtClean="0">
                <a:solidFill>
                  <a:srgbClr val="00B0F0"/>
                </a:solidFill>
              </a:rPr>
              <a:t>) entre 2014 et 2018</a:t>
            </a:r>
            <a:endParaRPr lang="fr-FR" altLang="fr-FR" dirty="0">
              <a:solidFill>
                <a:srgbClr val="00B0F0"/>
              </a:solidFill>
            </a:endParaRPr>
          </a:p>
          <a:p>
            <a:pPr>
              <a:spcBef>
                <a:spcPts val="1425"/>
              </a:spcBef>
              <a:buSzPct val="45000"/>
              <a:buFont typeface="Wingdings" charset="2"/>
              <a:buChar char=""/>
            </a:pPr>
            <a:r>
              <a:rPr lang="fr-FR" altLang="fr-FR" dirty="0" smtClean="0">
                <a:solidFill>
                  <a:srgbClr val="FF0000"/>
                </a:solidFill>
              </a:rPr>
              <a:t>Jeux développés </a:t>
            </a:r>
            <a:r>
              <a:rPr lang="fr-FR" altLang="fr-FR" dirty="0">
                <a:solidFill>
                  <a:srgbClr val="FF0000"/>
                </a:solidFill>
              </a:rPr>
              <a:t>au cours d’ateliers de </a:t>
            </a:r>
            <a:r>
              <a:rPr lang="fr-FR" altLang="fr-FR" dirty="0" err="1">
                <a:solidFill>
                  <a:srgbClr val="FF0000"/>
                </a:solidFill>
              </a:rPr>
              <a:t>co</a:t>
            </a:r>
            <a:r>
              <a:rPr lang="fr-FR" altLang="fr-FR" dirty="0">
                <a:solidFill>
                  <a:srgbClr val="FF0000"/>
                </a:solidFill>
              </a:rPr>
              <a:t>-conception réunissant enseignants et chercheurs </a:t>
            </a:r>
          </a:p>
          <a:p>
            <a:pPr>
              <a:spcBef>
                <a:spcPts val="1425"/>
              </a:spcBef>
              <a:buSzPct val="45000"/>
              <a:buFont typeface="Wingdings" charset="2"/>
              <a:buChar char=""/>
            </a:pPr>
            <a:r>
              <a:rPr lang="fr-FR" altLang="fr-FR" dirty="0">
                <a:solidFill>
                  <a:srgbClr val="00B050"/>
                </a:solidFill>
              </a:rPr>
              <a:t>Objectif du jeu </a:t>
            </a:r>
            <a:r>
              <a:rPr lang="fr-FR" altLang="fr-FR" dirty="0" err="1" smtClean="0">
                <a:solidFill>
                  <a:srgbClr val="00B050"/>
                </a:solidFill>
              </a:rPr>
              <a:t>Insectophagia</a:t>
            </a:r>
            <a:r>
              <a:rPr lang="fr-FR" altLang="fr-FR" dirty="0" smtClean="0">
                <a:solidFill>
                  <a:srgbClr val="00B050"/>
                </a:solidFill>
              </a:rPr>
              <a:t> visant </a:t>
            </a:r>
            <a:r>
              <a:rPr lang="fr-FR" altLang="fr-FR" dirty="0">
                <a:solidFill>
                  <a:srgbClr val="00B050"/>
                </a:solidFill>
              </a:rPr>
              <a:t>le développement de compétences principalement autour du développement durable</a:t>
            </a:r>
          </a:p>
          <a:p>
            <a:pPr>
              <a:spcBef>
                <a:spcPts val="1425"/>
              </a:spcBef>
              <a:buSzPct val="45000"/>
              <a:buFont typeface="Wingdings" charset="2"/>
              <a:buChar char=""/>
            </a:pPr>
            <a:r>
              <a:rPr lang="fr-FR" altLang="fr-FR" dirty="0">
                <a:solidFill>
                  <a:srgbClr val="F3960D"/>
                </a:solidFill>
              </a:rPr>
              <a:t>Situation d'apprentissage </a:t>
            </a:r>
            <a:r>
              <a:rPr lang="fr-FR" altLang="fr-FR" dirty="0" smtClean="0">
                <a:solidFill>
                  <a:srgbClr val="F3960D"/>
                </a:solidFill>
              </a:rPr>
              <a:t>ludique </a:t>
            </a:r>
            <a:endParaRPr lang="fr-FR" altLang="fr-FR" dirty="0">
              <a:solidFill>
                <a:srgbClr val="F3960D"/>
              </a:solidFill>
            </a:endParaRPr>
          </a:p>
          <a:p>
            <a:pPr>
              <a:spcBef>
                <a:spcPts val="1425"/>
              </a:spcBef>
              <a:buSzPct val="45000"/>
              <a:buFont typeface="Wingdings" charset="2"/>
              <a:buChar char=""/>
            </a:pPr>
            <a:r>
              <a:rPr lang="fr-FR" altLang="fr-FR" dirty="0">
                <a:solidFill>
                  <a:srgbClr val="7030A0"/>
                </a:solidFill>
              </a:rPr>
              <a:t>Favoriser l'interdisciplinarité et la transversalité des savoirs  </a:t>
            </a:r>
          </a:p>
          <a:p>
            <a:pPr>
              <a:spcBef>
                <a:spcPts val="1425"/>
              </a:spcBef>
              <a:buSzPct val="45000"/>
              <a:buFont typeface="Wingdings" charset="2"/>
              <a:buChar char=""/>
            </a:pPr>
            <a:r>
              <a:rPr lang="fr-FR" altLang="fr-FR" dirty="0">
                <a:solidFill>
                  <a:srgbClr val="C00000"/>
                </a:solidFill>
              </a:rPr>
              <a:t>Public: les élèves de </a:t>
            </a:r>
            <a:r>
              <a:rPr lang="fr-FR" altLang="fr-FR" dirty="0" smtClean="0">
                <a:solidFill>
                  <a:srgbClr val="C00000"/>
                </a:solidFill>
              </a:rPr>
              <a:t>fin de 2</a:t>
            </a:r>
            <a:r>
              <a:rPr lang="fr-FR" altLang="fr-FR" baseline="30000" dirty="0" smtClean="0">
                <a:solidFill>
                  <a:srgbClr val="C00000"/>
                </a:solidFill>
              </a:rPr>
              <a:t>nd</a:t>
            </a:r>
            <a:r>
              <a:rPr lang="fr-FR" altLang="fr-FR" dirty="0" smtClean="0">
                <a:solidFill>
                  <a:srgbClr val="C00000"/>
                </a:solidFill>
              </a:rPr>
              <a:t> cycle du secondaire de l’enseignement général, technologique et </a:t>
            </a:r>
            <a:r>
              <a:rPr lang="fr-FR" altLang="fr-FR" dirty="0">
                <a:solidFill>
                  <a:srgbClr val="C00000"/>
                </a:solidFill>
              </a:rPr>
              <a:t>agricole</a:t>
            </a:r>
          </a:p>
          <a:p>
            <a:endParaRPr lang="fr-FR" dirty="0"/>
          </a:p>
        </p:txBody>
      </p:sp>
    </p:spTree>
    <p:extLst>
      <p:ext uri="{BB962C8B-B14F-4D97-AF65-F5344CB8AC3E}">
        <p14:creationId xmlns:p14="http://schemas.microsoft.com/office/powerpoint/2010/main" val="356617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90264"/>
            <a:ext cx="8856984" cy="1143000"/>
          </a:xfrm>
        </p:spPr>
        <p:txBody>
          <a:bodyPr>
            <a:noAutofit/>
          </a:bodyPr>
          <a:lstStyle/>
          <a:p>
            <a:r>
              <a:rPr lang="fr-FR" sz="3600" dirty="0" smtClean="0"/>
              <a:t>Au cours de l’atelier, si on s’interrogeait sur … </a:t>
            </a:r>
            <a:endParaRPr lang="fr-FR" sz="3600" dirty="0"/>
          </a:p>
        </p:txBody>
      </p:sp>
      <p:sp>
        <p:nvSpPr>
          <p:cNvPr id="3" name="Espace réservé du contenu 2"/>
          <p:cNvSpPr>
            <a:spLocks noGrp="1"/>
          </p:cNvSpPr>
          <p:nvPr>
            <p:ph idx="1"/>
          </p:nvPr>
        </p:nvSpPr>
        <p:spPr>
          <a:xfrm>
            <a:off x="323528" y="836712"/>
            <a:ext cx="8568952" cy="6021288"/>
          </a:xfrm>
          <a:solidFill>
            <a:srgbClr val="FFFFCC"/>
          </a:solidFill>
        </p:spPr>
        <p:txBody>
          <a:bodyPr>
            <a:normAutofit fontScale="25000" lnSpcReduction="20000"/>
          </a:bodyPr>
          <a:lstStyle/>
          <a:p>
            <a:r>
              <a:rPr lang="fr-FR" sz="7600" dirty="0" smtClean="0"/>
              <a:t>les caractéristiques du jeu que vous avez repérées ? </a:t>
            </a:r>
          </a:p>
          <a:p>
            <a:pPr lvl="1"/>
            <a:r>
              <a:rPr lang="fr-FR" sz="7600" dirty="0" smtClean="0"/>
              <a:t>En quoi contribuent-elles aux apprentissages des élèves ?</a:t>
            </a:r>
          </a:p>
          <a:p>
            <a:pPr lvl="1"/>
            <a:r>
              <a:rPr lang="fr-FR" sz="7600" dirty="0" smtClean="0"/>
              <a:t>Sont-elles de nature à perturber vos élèves ? Et pour quelle raison ? </a:t>
            </a:r>
          </a:p>
          <a:p>
            <a:endParaRPr lang="fr-FR" sz="7600" dirty="0"/>
          </a:p>
          <a:p>
            <a:r>
              <a:rPr lang="fr-FR" sz="7600" dirty="0" smtClean="0"/>
              <a:t>en quoi ce jeu peut-il interroger votre pratique professionnelle ?</a:t>
            </a:r>
          </a:p>
          <a:p>
            <a:pPr lvl="1"/>
            <a:r>
              <a:rPr lang="fr-FR" sz="7600" dirty="0" smtClean="0"/>
              <a:t>En quoi ce jeu conforte-t-il votre pratique ? </a:t>
            </a:r>
          </a:p>
          <a:p>
            <a:pPr lvl="1"/>
            <a:r>
              <a:rPr lang="fr-FR" sz="7600" dirty="0" smtClean="0"/>
              <a:t>En quoi la bouscule-t-elle, la remet-</a:t>
            </a:r>
            <a:r>
              <a:rPr lang="fr-FR" sz="7600" dirty="0"/>
              <a:t>e</a:t>
            </a:r>
            <a:r>
              <a:rPr lang="fr-FR" sz="7600" dirty="0" smtClean="0"/>
              <a:t>lle en question ?</a:t>
            </a:r>
          </a:p>
          <a:p>
            <a:pPr lvl="1"/>
            <a:endParaRPr lang="fr-FR" sz="7600" dirty="0" smtClean="0"/>
          </a:p>
          <a:p>
            <a:r>
              <a:rPr lang="fr-FR" sz="7600" dirty="0" smtClean="0"/>
              <a:t>quel </a:t>
            </a:r>
            <a:r>
              <a:rPr lang="fr-FR" sz="7600" dirty="0"/>
              <a:t>intérêt </a:t>
            </a:r>
            <a:r>
              <a:rPr lang="fr-FR" sz="7600" dirty="0" smtClean="0"/>
              <a:t>un </a:t>
            </a:r>
            <a:r>
              <a:rPr lang="fr-FR" sz="7600" dirty="0"/>
              <a:t>enseignant </a:t>
            </a:r>
            <a:r>
              <a:rPr lang="fr-FR" sz="7600" dirty="0" smtClean="0"/>
              <a:t>aurait-il à introduire et utiliser </a:t>
            </a:r>
            <a:r>
              <a:rPr lang="fr-FR" sz="7600" dirty="0"/>
              <a:t>ce jeu </a:t>
            </a:r>
            <a:r>
              <a:rPr lang="fr-FR" sz="7600" dirty="0" smtClean="0"/>
              <a:t>?</a:t>
            </a:r>
          </a:p>
          <a:p>
            <a:r>
              <a:rPr lang="fr-FR" sz="7600" dirty="0" smtClean="0"/>
              <a:t>quels seraient les obstacles, les freins, les avantages, les facilitateurs pour mettre en œuvre un tel dispositif ?</a:t>
            </a:r>
            <a:endParaRPr lang="fr-FR" sz="7600" dirty="0"/>
          </a:p>
          <a:p>
            <a:endParaRPr lang="fr-FR" sz="7600" dirty="0"/>
          </a:p>
          <a:p>
            <a:r>
              <a:rPr lang="fr-FR" sz="7600" dirty="0" smtClean="0"/>
              <a:t>quelle </a:t>
            </a:r>
            <a:r>
              <a:rPr lang="fr-FR" sz="7600" dirty="0"/>
              <a:t>place, quel rôle pour l’enseignant lorsque les élèves jouent ?</a:t>
            </a:r>
          </a:p>
          <a:p>
            <a:endParaRPr lang="fr-FR" sz="7600" dirty="0" smtClean="0"/>
          </a:p>
          <a:p>
            <a:r>
              <a:rPr lang="fr-FR" sz="7600" dirty="0" smtClean="0"/>
              <a:t>les  difficultés et les facilités pressentis, les obstacles, les facilitateurs : </a:t>
            </a:r>
          </a:p>
          <a:p>
            <a:pPr lvl="1"/>
            <a:r>
              <a:rPr lang="fr-FR" sz="7600" dirty="0"/>
              <a:t>Pour la préparation du projet </a:t>
            </a:r>
            <a:endParaRPr lang="fr-FR" sz="7600" dirty="0" smtClean="0"/>
          </a:p>
          <a:p>
            <a:pPr lvl="1"/>
            <a:r>
              <a:rPr lang="fr-FR" sz="7600" dirty="0" smtClean="0"/>
              <a:t>Pour collaborer avec des collègues, avec l’administration de l’établissement</a:t>
            </a:r>
            <a:endParaRPr lang="fr-FR" sz="7600" dirty="0"/>
          </a:p>
          <a:p>
            <a:pPr lvl="1"/>
            <a:r>
              <a:rPr lang="fr-FR" sz="7600" dirty="0"/>
              <a:t>Pour </a:t>
            </a:r>
            <a:r>
              <a:rPr lang="fr-FR" sz="7600" dirty="0" smtClean="0"/>
              <a:t>la </a:t>
            </a:r>
            <a:r>
              <a:rPr lang="fr-FR" sz="7600" dirty="0"/>
              <a:t>mise en </a:t>
            </a:r>
            <a:r>
              <a:rPr lang="fr-FR" sz="7600" dirty="0" smtClean="0"/>
              <a:t>œuvre du jeu</a:t>
            </a:r>
            <a:endParaRPr lang="fr-FR" sz="7600" dirty="0"/>
          </a:p>
          <a:p>
            <a:pPr lvl="1"/>
            <a:r>
              <a:rPr lang="fr-FR" sz="7600" dirty="0"/>
              <a:t>Pour la maitrise de </a:t>
            </a:r>
            <a:r>
              <a:rPr lang="fr-FR" sz="7600" dirty="0" smtClean="0"/>
              <a:t>mon </a:t>
            </a:r>
            <a:r>
              <a:rPr lang="fr-FR" sz="7600" dirty="0"/>
              <a:t>programme, le contenu à enseigner de </a:t>
            </a:r>
            <a:r>
              <a:rPr lang="fr-FR" sz="7600" dirty="0" smtClean="0"/>
              <a:t>ma discipline</a:t>
            </a:r>
          </a:p>
          <a:p>
            <a:pPr lvl="1"/>
            <a:r>
              <a:rPr lang="fr-FR" sz="7600" dirty="0" smtClean="0"/>
              <a:t>Pour mon statut, mon image de prof vis-à-vis des élèves</a:t>
            </a:r>
            <a:endParaRPr lang="fr-FR" sz="7600" dirty="0"/>
          </a:p>
          <a:p>
            <a:pPr lvl="1"/>
            <a:r>
              <a:rPr lang="fr-FR" dirty="0" smtClean="0"/>
              <a:t>….</a:t>
            </a:r>
          </a:p>
          <a:p>
            <a:pPr marL="457200" lvl="1" indent="0">
              <a:buNone/>
            </a:pPr>
            <a:endParaRPr lang="fr-FR" dirty="0"/>
          </a:p>
          <a:p>
            <a:r>
              <a:rPr lang="fr-FR" dirty="0" smtClean="0"/>
              <a:t>….</a:t>
            </a:r>
          </a:p>
          <a:p>
            <a:pPr lvl="1"/>
            <a:endParaRPr lang="fr-FR" dirty="0" smtClean="0"/>
          </a:p>
          <a:p>
            <a:pPr lvl="1"/>
            <a:endParaRPr lang="fr-FR" dirty="0" smtClean="0"/>
          </a:p>
          <a:p>
            <a:endParaRPr lang="fr-FR" dirty="0" smtClean="0"/>
          </a:p>
          <a:p>
            <a:endParaRPr lang="fr-FR" dirty="0"/>
          </a:p>
          <a:p>
            <a:endParaRPr lang="fr-FR" dirty="0"/>
          </a:p>
        </p:txBody>
      </p:sp>
    </p:spTree>
    <p:extLst>
      <p:ext uri="{BB962C8B-B14F-4D97-AF65-F5344CB8AC3E}">
        <p14:creationId xmlns:p14="http://schemas.microsoft.com/office/powerpoint/2010/main" val="3944807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Vidéo de présentation du jeu</a:t>
            </a:r>
            <a:endParaRPr lang="fr-FR"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0231" y="1844824"/>
            <a:ext cx="4666025" cy="36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58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720390"/>
          </a:xfrm>
        </p:spPr>
        <p:txBody>
          <a:bodyPr>
            <a:normAutofit fontScale="90000"/>
          </a:bodyPr>
          <a:lstStyle/>
          <a:p>
            <a:pPr algn="l"/>
            <a:r>
              <a:rPr lang="fr-FR" dirty="0" smtClean="0"/>
              <a:t>1- Vos questions et retours sur …</a:t>
            </a:r>
            <a:endParaRPr lang="fr-FR" dirty="0"/>
          </a:p>
        </p:txBody>
      </p:sp>
      <p:sp>
        <p:nvSpPr>
          <p:cNvPr id="4" name="Espace réservé du contenu 2"/>
          <p:cNvSpPr txBox="1">
            <a:spLocks/>
          </p:cNvSpPr>
          <p:nvPr/>
        </p:nvSpPr>
        <p:spPr>
          <a:xfrm>
            <a:off x="251520" y="620688"/>
            <a:ext cx="4245632" cy="2016224"/>
          </a:xfrm>
          <a:prstGeom prst="rect">
            <a:avLst/>
          </a:prstGeom>
          <a:solidFill>
            <a:srgbClr val="FFFF99"/>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600" dirty="0" smtClean="0"/>
              <a:t>Les caractéristiques du jeu </a:t>
            </a:r>
            <a:r>
              <a:rPr lang="fr-FR" sz="2600" b="0" dirty="0" smtClean="0"/>
              <a:t>:</a:t>
            </a:r>
          </a:p>
          <a:p>
            <a:pPr marL="446088" lvl="1"/>
            <a:r>
              <a:rPr lang="fr-FR" sz="2600" dirty="0"/>
              <a:t>En quoi contribuent-elles aux apprentissages des élèves ?</a:t>
            </a:r>
          </a:p>
          <a:p>
            <a:pPr marL="446088" lvl="1"/>
            <a:r>
              <a:rPr lang="fr-FR" sz="2600" dirty="0"/>
              <a:t>Sont-elles de nature à perturber vos élèves ? Et pour quelle raison ? </a:t>
            </a:r>
          </a:p>
          <a:p>
            <a:pPr lvl="1"/>
            <a:endParaRPr lang="fr-FR" sz="2600" b="0" dirty="0" smtClean="0"/>
          </a:p>
          <a:p>
            <a:pPr marL="0" indent="0">
              <a:buNone/>
            </a:pPr>
            <a:endParaRPr lang="fr-FR" sz="2600" b="0" dirty="0" smtClean="0"/>
          </a:p>
          <a:p>
            <a:endParaRPr lang="fr-FR" dirty="0"/>
          </a:p>
        </p:txBody>
      </p:sp>
      <p:sp>
        <p:nvSpPr>
          <p:cNvPr id="5" name="Espace réservé du contenu 2"/>
          <p:cNvSpPr txBox="1">
            <a:spLocks/>
          </p:cNvSpPr>
          <p:nvPr/>
        </p:nvSpPr>
        <p:spPr>
          <a:xfrm>
            <a:off x="323528" y="2852936"/>
            <a:ext cx="4117640" cy="2288357"/>
          </a:xfrm>
          <a:prstGeom prst="rect">
            <a:avLst/>
          </a:prstGeom>
          <a:solidFill>
            <a:schemeClr val="bg1">
              <a:lumMod val="85000"/>
            </a:schemeClr>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dirty="0"/>
              <a:t>En quoi ce jeu peut-il interroger votre pratique professionnelle ?</a:t>
            </a:r>
          </a:p>
          <a:p>
            <a:pPr lvl="1"/>
            <a:r>
              <a:rPr lang="fr-FR" dirty="0"/>
              <a:t>En quoi ce jeu conforte-t-il votre pratique ? </a:t>
            </a:r>
          </a:p>
          <a:p>
            <a:pPr lvl="1"/>
            <a:r>
              <a:rPr lang="fr-FR" dirty="0"/>
              <a:t>En quoi la </a:t>
            </a:r>
            <a:r>
              <a:rPr lang="fr-FR" dirty="0" smtClean="0"/>
              <a:t>bouscule-t-elle, </a:t>
            </a:r>
            <a:r>
              <a:rPr lang="fr-FR" dirty="0"/>
              <a:t>la </a:t>
            </a:r>
            <a:r>
              <a:rPr lang="fr-FR" dirty="0" smtClean="0"/>
              <a:t>remet-elle </a:t>
            </a:r>
            <a:r>
              <a:rPr lang="fr-FR" dirty="0"/>
              <a:t>en question ?</a:t>
            </a:r>
          </a:p>
        </p:txBody>
      </p:sp>
      <p:sp>
        <p:nvSpPr>
          <p:cNvPr id="13" name="Espace réservé du contenu 2"/>
          <p:cNvSpPr txBox="1">
            <a:spLocks/>
          </p:cNvSpPr>
          <p:nvPr/>
        </p:nvSpPr>
        <p:spPr>
          <a:xfrm>
            <a:off x="323528" y="5445224"/>
            <a:ext cx="8525274" cy="1296144"/>
          </a:xfrm>
          <a:prstGeom prst="rect">
            <a:avLst/>
          </a:prstGeom>
          <a:solidFill>
            <a:schemeClr val="accent2">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400" b="0" dirty="0"/>
              <a:t>D’après vous, quel intérêt un enseignant aurait-il </a:t>
            </a:r>
            <a:r>
              <a:rPr lang="fr-FR" sz="2400" b="0" dirty="0" smtClean="0"/>
              <a:t>à </a:t>
            </a:r>
            <a:r>
              <a:rPr lang="fr-FR" sz="2400" dirty="0" smtClean="0"/>
              <a:t>utiliser </a:t>
            </a:r>
            <a:r>
              <a:rPr lang="fr-FR" sz="2400" dirty="0"/>
              <a:t>ce jeu </a:t>
            </a:r>
            <a:r>
              <a:rPr lang="fr-FR" sz="2400" b="0" dirty="0"/>
              <a:t>?</a:t>
            </a:r>
          </a:p>
          <a:p>
            <a:pPr marL="0" indent="0">
              <a:buNone/>
            </a:pPr>
            <a:r>
              <a:rPr lang="fr-FR" sz="2400" b="0" dirty="0"/>
              <a:t>Quels seraient les </a:t>
            </a:r>
            <a:r>
              <a:rPr lang="fr-FR" sz="2400" dirty="0"/>
              <a:t>obstacles , les </a:t>
            </a:r>
            <a:r>
              <a:rPr lang="fr-FR" sz="2400" dirty="0" smtClean="0"/>
              <a:t>freins, les facilitateurs </a:t>
            </a:r>
            <a:r>
              <a:rPr lang="fr-FR" sz="2400" b="0" dirty="0" smtClean="0"/>
              <a:t>pour organiser et mettre </a:t>
            </a:r>
            <a:r>
              <a:rPr lang="fr-FR" sz="2400" b="0" dirty="0"/>
              <a:t>en œuvre un tel dispositif ?</a:t>
            </a:r>
          </a:p>
          <a:p>
            <a:endParaRPr lang="fr-FR" sz="2600" dirty="0"/>
          </a:p>
        </p:txBody>
      </p:sp>
      <p:sp>
        <p:nvSpPr>
          <p:cNvPr id="15" name="Espace réservé du contenu 2"/>
          <p:cNvSpPr txBox="1">
            <a:spLocks/>
          </p:cNvSpPr>
          <p:nvPr/>
        </p:nvSpPr>
        <p:spPr>
          <a:xfrm>
            <a:off x="4860032" y="620688"/>
            <a:ext cx="3988770" cy="3376426"/>
          </a:xfrm>
          <a:prstGeom prst="rect">
            <a:avLst/>
          </a:prstGeom>
          <a:solidFill>
            <a:srgbClr val="FACF82"/>
          </a:solidFill>
        </p:spPr>
        <p:txBody>
          <a:bodyPr vert="horz" lIns="91440" tIns="45720" rIns="91440" bIns="45720" rtlCol="0">
            <a:normAutofit fontScale="92500"/>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dirty="0"/>
              <a:t>Les  difficultés  pressenties </a:t>
            </a:r>
          </a:p>
          <a:p>
            <a:pPr marL="465138" lvl="1"/>
            <a:r>
              <a:rPr lang="fr-FR" sz="2600" dirty="0"/>
              <a:t>Pour la préparation du projet </a:t>
            </a:r>
          </a:p>
          <a:p>
            <a:pPr marL="465138" lvl="1"/>
            <a:r>
              <a:rPr lang="fr-FR" sz="2600" dirty="0"/>
              <a:t>Pour sa mise en œuvre</a:t>
            </a:r>
          </a:p>
          <a:p>
            <a:pPr marL="465138" lvl="1"/>
            <a:r>
              <a:rPr lang="fr-FR" sz="2600" dirty="0"/>
              <a:t>Pour la maitrise de son programme, le contenu à enseigner de sa discipline</a:t>
            </a:r>
          </a:p>
          <a:p>
            <a:pPr marL="465138" lvl="1"/>
            <a:r>
              <a:rPr lang="fr-FR" sz="2600" dirty="0"/>
              <a:t>Pour mon statut de prof vis-à-vis des élèves</a:t>
            </a:r>
          </a:p>
          <a:p>
            <a:pPr marL="0" indent="0">
              <a:buNone/>
            </a:pPr>
            <a:endParaRPr lang="fr-FR" sz="2600" b="0" dirty="0" smtClean="0"/>
          </a:p>
          <a:p>
            <a:endParaRPr lang="fr-FR" sz="2600" dirty="0"/>
          </a:p>
        </p:txBody>
      </p:sp>
      <p:sp>
        <p:nvSpPr>
          <p:cNvPr id="7" name="Espace réservé du contenu 2"/>
          <p:cNvSpPr txBox="1">
            <a:spLocks/>
          </p:cNvSpPr>
          <p:nvPr/>
        </p:nvSpPr>
        <p:spPr>
          <a:xfrm>
            <a:off x="4631364" y="4077072"/>
            <a:ext cx="4245632" cy="1224136"/>
          </a:xfrm>
          <a:prstGeom prst="rect">
            <a:avLst/>
          </a:prstGeom>
          <a:solidFill>
            <a:srgbClr val="92D050"/>
          </a:solidFill>
        </p:spPr>
        <p:txBody>
          <a:bodyPr vert="horz" lIns="91440" tIns="45720" rIns="91440" bIns="45720" rtlCol="0">
            <a:normAutofit/>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400" dirty="0" smtClean="0"/>
              <a:t>Quelle </a:t>
            </a:r>
            <a:r>
              <a:rPr lang="fr-FR" sz="2400" dirty="0"/>
              <a:t>place, quel rôle pour l’enseignant lorsque les élèves jouent ?</a:t>
            </a:r>
          </a:p>
        </p:txBody>
      </p:sp>
    </p:spTree>
    <p:extLst>
      <p:ext uri="{BB962C8B-B14F-4D97-AF65-F5344CB8AC3E}">
        <p14:creationId xmlns:p14="http://schemas.microsoft.com/office/powerpoint/2010/main" val="2771136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720390"/>
          </a:xfrm>
        </p:spPr>
        <p:txBody>
          <a:bodyPr>
            <a:normAutofit fontScale="90000"/>
          </a:bodyPr>
          <a:lstStyle/>
          <a:p>
            <a:pPr algn="l"/>
            <a:r>
              <a:rPr lang="fr-FR" dirty="0" smtClean="0"/>
              <a:t>2-Vos questions et retours sur …</a:t>
            </a:r>
            <a:endParaRPr lang="fr-FR" dirty="0"/>
          </a:p>
        </p:txBody>
      </p:sp>
      <p:sp>
        <p:nvSpPr>
          <p:cNvPr id="4" name="Espace réservé du contenu 2"/>
          <p:cNvSpPr txBox="1">
            <a:spLocks/>
          </p:cNvSpPr>
          <p:nvPr/>
        </p:nvSpPr>
        <p:spPr>
          <a:xfrm>
            <a:off x="251520" y="692696"/>
            <a:ext cx="4245632" cy="504056"/>
          </a:xfrm>
          <a:prstGeom prst="rect">
            <a:avLst/>
          </a:prstGeom>
          <a:solidFill>
            <a:srgbClr val="FFFF99"/>
          </a:solidFill>
        </p:spPr>
        <p:txBody>
          <a:bodyPr vert="horz" lIns="91440" tIns="45720" rIns="91440" bIns="45720" rtlCol="0">
            <a:normAutofit/>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600" b="0" dirty="0" smtClean="0"/>
              <a:t>Le jeu épistémique, c’est quoi ?</a:t>
            </a:r>
          </a:p>
          <a:p>
            <a:endParaRPr lang="fr-FR" dirty="0"/>
          </a:p>
        </p:txBody>
      </p:sp>
      <p:sp>
        <p:nvSpPr>
          <p:cNvPr id="5" name="Espace réservé du contenu 2"/>
          <p:cNvSpPr txBox="1">
            <a:spLocks/>
          </p:cNvSpPr>
          <p:nvPr/>
        </p:nvSpPr>
        <p:spPr>
          <a:xfrm>
            <a:off x="323528" y="2780928"/>
            <a:ext cx="4117640" cy="2288357"/>
          </a:xfrm>
          <a:prstGeom prst="rect">
            <a:avLst/>
          </a:prstGeom>
          <a:solidFill>
            <a:schemeClr val="bg1">
              <a:lumMod val="85000"/>
            </a:schemeClr>
          </a:solidFill>
        </p:spPr>
        <p:txBody>
          <a:bodyPr vert="horz" lIns="91440" tIns="45720" rIns="91440" bIns="45720" rtlCol="0">
            <a:normAutofit fontScale="92500"/>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b="0" dirty="0" smtClean="0"/>
              <a:t>La phase d’institutionnalisation des savoirs mis en œuvre au cours du jeu :</a:t>
            </a:r>
          </a:p>
          <a:p>
            <a:pPr lvl="1"/>
            <a:r>
              <a:rPr lang="fr-FR" dirty="0" smtClean="0"/>
              <a:t>Pourquoi ?</a:t>
            </a:r>
          </a:p>
          <a:p>
            <a:pPr lvl="1"/>
            <a:r>
              <a:rPr lang="fr-FR" dirty="0" smtClean="0"/>
              <a:t>Quels types de savoirs ?</a:t>
            </a:r>
          </a:p>
          <a:p>
            <a:endParaRPr lang="fr-FR" dirty="0"/>
          </a:p>
        </p:txBody>
      </p:sp>
      <p:sp>
        <p:nvSpPr>
          <p:cNvPr id="6" name="Espace réservé du contenu 2"/>
          <p:cNvSpPr txBox="1">
            <a:spLocks/>
          </p:cNvSpPr>
          <p:nvPr/>
        </p:nvSpPr>
        <p:spPr>
          <a:xfrm>
            <a:off x="323528" y="1268760"/>
            <a:ext cx="4327181" cy="466038"/>
          </a:xfrm>
          <a:prstGeom prst="rect">
            <a:avLst/>
          </a:prstGeom>
          <a:solidFill>
            <a:srgbClr val="FACF82"/>
          </a:solidFill>
        </p:spPr>
        <p:txBody>
          <a:bodyPr vert="horz" lIns="91440" tIns="45720" rIns="91440" bIns="45720" rtlCol="0">
            <a:normAutofit lnSpcReduction="10000"/>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600" b="0" dirty="0" smtClean="0"/>
              <a:t>Enseigner et apprendre autrement</a:t>
            </a:r>
          </a:p>
          <a:p>
            <a:endParaRPr lang="fr-FR" dirty="0"/>
          </a:p>
        </p:txBody>
      </p:sp>
      <p:sp>
        <p:nvSpPr>
          <p:cNvPr id="7" name="Espace réservé du contenu 2"/>
          <p:cNvSpPr txBox="1">
            <a:spLocks/>
          </p:cNvSpPr>
          <p:nvPr/>
        </p:nvSpPr>
        <p:spPr>
          <a:xfrm>
            <a:off x="323528" y="1844824"/>
            <a:ext cx="3670988" cy="864096"/>
          </a:xfrm>
          <a:prstGeom prst="rect">
            <a:avLst/>
          </a:prstGeom>
          <a:solidFill>
            <a:schemeClr val="accent3">
              <a:lumMod val="20000"/>
              <a:lumOff val="80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600" b="0" dirty="0" smtClean="0"/>
              <a:t>Un projet pluridisciplinaire au 2</a:t>
            </a:r>
            <a:r>
              <a:rPr lang="fr-FR" sz="2600" b="0" baseline="30000" dirty="0" smtClean="0"/>
              <a:t>nd</a:t>
            </a:r>
            <a:r>
              <a:rPr lang="fr-FR" sz="2600" b="0" dirty="0" smtClean="0"/>
              <a:t> cycle du secondaire</a:t>
            </a:r>
          </a:p>
          <a:p>
            <a:pPr marL="0" indent="0">
              <a:buNone/>
            </a:pPr>
            <a:endParaRPr lang="fr-FR" sz="2600" dirty="0"/>
          </a:p>
        </p:txBody>
      </p:sp>
      <p:sp>
        <p:nvSpPr>
          <p:cNvPr id="8" name="Espace réservé du contenu 2"/>
          <p:cNvSpPr txBox="1">
            <a:spLocks/>
          </p:cNvSpPr>
          <p:nvPr/>
        </p:nvSpPr>
        <p:spPr>
          <a:xfrm>
            <a:off x="6793442" y="980728"/>
            <a:ext cx="2171046" cy="1241131"/>
          </a:xfrm>
          <a:prstGeom prst="rect">
            <a:avLst/>
          </a:prstGeom>
          <a:solidFill>
            <a:schemeClr val="accent6">
              <a:lumMod val="20000"/>
              <a:lumOff val="80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b="0" dirty="0" smtClean="0"/>
              <a:t>La thématique autour des insectes</a:t>
            </a:r>
          </a:p>
          <a:p>
            <a:endParaRPr lang="fr-FR" dirty="0"/>
          </a:p>
        </p:txBody>
      </p:sp>
      <p:sp>
        <p:nvSpPr>
          <p:cNvPr id="9" name="Espace réservé du contenu 2"/>
          <p:cNvSpPr txBox="1">
            <a:spLocks/>
          </p:cNvSpPr>
          <p:nvPr/>
        </p:nvSpPr>
        <p:spPr>
          <a:xfrm>
            <a:off x="4722717" y="3861048"/>
            <a:ext cx="4097755" cy="1993901"/>
          </a:xfrm>
          <a:prstGeom prst="rect">
            <a:avLst/>
          </a:prstGeom>
          <a:solidFill>
            <a:srgbClr val="FFFF99"/>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4200" b="0" dirty="0" smtClean="0"/>
              <a:t>Un jeu qui s’adapte au projet de chaque établissement</a:t>
            </a:r>
          </a:p>
          <a:p>
            <a:pPr lvl="1"/>
            <a:r>
              <a:rPr lang="fr-FR" sz="4200" dirty="0" smtClean="0"/>
              <a:t>Quelle adaptation ?</a:t>
            </a:r>
          </a:p>
          <a:p>
            <a:pPr lvl="1"/>
            <a:r>
              <a:rPr lang="fr-FR" sz="4200" dirty="0" smtClean="0"/>
              <a:t>Comment ?</a:t>
            </a:r>
          </a:p>
          <a:p>
            <a:pPr lvl="1"/>
            <a:r>
              <a:rPr lang="fr-FR" sz="4200" dirty="0" smtClean="0"/>
              <a:t>Avec qui ?</a:t>
            </a:r>
          </a:p>
          <a:p>
            <a:endParaRPr lang="fr-FR" dirty="0"/>
          </a:p>
        </p:txBody>
      </p:sp>
      <p:sp>
        <p:nvSpPr>
          <p:cNvPr id="10" name="Espace réservé du contenu 2"/>
          <p:cNvSpPr txBox="1">
            <a:spLocks/>
          </p:cNvSpPr>
          <p:nvPr/>
        </p:nvSpPr>
        <p:spPr>
          <a:xfrm>
            <a:off x="5874845" y="6237312"/>
            <a:ext cx="3161651" cy="559322"/>
          </a:xfrm>
          <a:prstGeom prst="rect">
            <a:avLst/>
          </a:prstGeom>
          <a:solidFill>
            <a:schemeClr val="tx2">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600" b="0" dirty="0" smtClean="0"/>
              <a:t>Où se procurer le jeu ?</a:t>
            </a:r>
          </a:p>
          <a:p>
            <a:endParaRPr lang="fr-FR" sz="2600" dirty="0"/>
          </a:p>
        </p:txBody>
      </p:sp>
      <p:sp>
        <p:nvSpPr>
          <p:cNvPr id="11" name="Espace réservé du contenu 2"/>
          <p:cNvSpPr txBox="1">
            <a:spLocks/>
          </p:cNvSpPr>
          <p:nvPr/>
        </p:nvSpPr>
        <p:spPr>
          <a:xfrm>
            <a:off x="313184" y="5832648"/>
            <a:ext cx="4114800" cy="980728"/>
          </a:xfrm>
          <a:prstGeom prst="rect">
            <a:avLst/>
          </a:prstGeom>
          <a:solidFill>
            <a:schemeClr val="accent3">
              <a:lumMod val="60000"/>
              <a:lumOff val="40000"/>
            </a:schemeClr>
          </a:solidFill>
        </p:spPr>
        <p:txBody>
          <a:bodyPr vert="horz" lIns="91440" tIns="45720" rIns="91440" bIns="45720" rtlCol="0">
            <a:noAutofit/>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600" b="0" dirty="0" smtClean="0"/>
              <a:t>Quelles disciplines peuvent être concernées par le jeu ?</a:t>
            </a:r>
          </a:p>
        </p:txBody>
      </p:sp>
      <p:sp>
        <p:nvSpPr>
          <p:cNvPr id="13" name="Espace réservé du contenu 2"/>
          <p:cNvSpPr txBox="1">
            <a:spLocks/>
          </p:cNvSpPr>
          <p:nvPr/>
        </p:nvSpPr>
        <p:spPr>
          <a:xfrm>
            <a:off x="4427984" y="2170875"/>
            <a:ext cx="1944216" cy="1754231"/>
          </a:xfrm>
          <a:prstGeom prst="rect">
            <a:avLst/>
          </a:prstGeom>
          <a:solidFill>
            <a:schemeClr val="accent2">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600" b="0" dirty="0"/>
              <a:t>L</a:t>
            </a:r>
            <a:r>
              <a:rPr lang="fr-FR" sz="2600" b="0" dirty="0" smtClean="0"/>
              <a:t>’organisation matérielle (emploi du temps, locaux)</a:t>
            </a:r>
          </a:p>
          <a:p>
            <a:endParaRPr lang="fr-FR" sz="2600" dirty="0"/>
          </a:p>
        </p:txBody>
      </p:sp>
      <p:sp>
        <p:nvSpPr>
          <p:cNvPr id="14" name="Espace réservé du contenu 2"/>
          <p:cNvSpPr txBox="1">
            <a:spLocks/>
          </p:cNvSpPr>
          <p:nvPr/>
        </p:nvSpPr>
        <p:spPr>
          <a:xfrm>
            <a:off x="4248159" y="5805264"/>
            <a:ext cx="1673020" cy="1017594"/>
          </a:xfrm>
          <a:prstGeom prst="rect">
            <a:avLst/>
          </a:prstGeom>
          <a:solidFill>
            <a:schemeClr val="accent6">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600" b="0" dirty="0" smtClean="0"/>
              <a:t>L’évaluation du dispositif</a:t>
            </a:r>
            <a:endParaRPr lang="fr-FR" dirty="0"/>
          </a:p>
        </p:txBody>
      </p:sp>
      <p:sp>
        <p:nvSpPr>
          <p:cNvPr id="15" name="Espace réservé du contenu 2"/>
          <p:cNvSpPr txBox="1">
            <a:spLocks/>
          </p:cNvSpPr>
          <p:nvPr/>
        </p:nvSpPr>
        <p:spPr>
          <a:xfrm>
            <a:off x="6966574" y="260648"/>
            <a:ext cx="1998649" cy="576064"/>
          </a:xfrm>
          <a:prstGeom prst="rect">
            <a:avLst/>
          </a:prstGeom>
          <a:solidFill>
            <a:srgbClr val="FACF82"/>
          </a:solidFill>
        </p:spPr>
        <p:txBody>
          <a:bodyPr vert="horz" lIns="91440" tIns="45720" rIns="91440" bIns="45720" rtlCol="0">
            <a:normAutofit/>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600" b="0" dirty="0" smtClean="0"/>
              <a:t>Les obstacles </a:t>
            </a:r>
          </a:p>
          <a:p>
            <a:endParaRPr lang="fr-FR" sz="2600" dirty="0"/>
          </a:p>
        </p:txBody>
      </p:sp>
      <p:sp>
        <p:nvSpPr>
          <p:cNvPr id="16" name="Espace réservé du contenu 2"/>
          <p:cNvSpPr txBox="1">
            <a:spLocks/>
          </p:cNvSpPr>
          <p:nvPr/>
        </p:nvSpPr>
        <p:spPr>
          <a:xfrm>
            <a:off x="323528" y="5161654"/>
            <a:ext cx="3862972" cy="598985"/>
          </a:xfrm>
          <a:prstGeom prst="rect">
            <a:avLst/>
          </a:prstGeom>
          <a:solidFill>
            <a:schemeClr val="bg2">
              <a:lumMod val="90000"/>
            </a:schemeClr>
          </a:solidFill>
        </p:spPr>
        <p:txBody>
          <a:bodyPr vert="horz" lIns="91440" tIns="45720" rIns="91440" bIns="45720" rtlCol="0">
            <a:normAutofit/>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600" b="0" dirty="0" smtClean="0"/>
              <a:t>Le projet et son organisation ?</a:t>
            </a:r>
          </a:p>
          <a:p>
            <a:endParaRPr lang="fr-FR" sz="2600" dirty="0"/>
          </a:p>
        </p:txBody>
      </p:sp>
      <p:sp>
        <p:nvSpPr>
          <p:cNvPr id="17" name="Espace réservé du contenu 2"/>
          <p:cNvSpPr txBox="1">
            <a:spLocks/>
          </p:cNvSpPr>
          <p:nvPr/>
        </p:nvSpPr>
        <p:spPr>
          <a:xfrm>
            <a:off x="4600550" y="730714"/>
            <a:ext cx="2048876" cy="1440161"/>
          </a:xfrm>
          <a:prstGeom prst="rect">
            <a:avLst/>
          </a:prstGeom>
          <a:solidFill>
            <a:schemeClr val="tx2">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600" b="0" dirty="0" smtClean="0"/>
              <a:t>Ma posture d’enseignant dans un jeu ?</a:t>
            </a:r>
          </a:p>
          <a:p>
            <a:endParaRPr lang="fr-FR" sz="2600" dirty="0"/>
          </a:p>
        </p:txBody>
      </p:sp>
      <p:sp>
        <p:nvSpPr>
          <p:cNvPr id="18" name="Espace réservé du contenu 2"/>
          <p:cNvSpPr txBox="1">
            <a:spLocks/>
          </p:cNvSpPr>
          <p:nvPr/>
        </p:nvSpPr>
        <p:spPr>
          <a:xfrm>
            <a:off x="6451735" y="2348880"/>
            <a:ext cx="2511587" cy="1390475"/>
          </a:xfrm>
          <a:prstGeom prst="rect">
            <a:avLst/>
          </a:prstGeom>
          <a:solidFill>
            <a:schemeClr val="accent4">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600" b="0" dirty="0" smtClean="0"/>
              <a:t>Le projet et l’administration de mon établissement</a:t>
            </a:r>
          </a:p>
          <a:p>
            <a:endParaRPr lang="fr-FR" sz="2600" dirty="0"/>
          </a:p>
        </p:txBody>
      </p:sp>
      <p:sp>
        <p:nvSpPr>
          <p:cNvPr id="19" name="Espace réservé du contenu 2"/>
          <p:cNvSpPr txBox="1">
            <a:spLocks/>
          </p:cNvSpPr>
          <p:nvPr/>
        </p:nvSpPr>
        <p:spPr>
          <a:xfrm>
            <a:off x="7707528" y="5561172"/>
            <a:ext cx="847755" cy="488184"/>
          </a:xfrm>
          <a:prstGeom prst="rect">
            <a:avLst/>
          </a:prstGeom>
          <a:solidFill>
            <a:schemeClr val="accent6">
              <a:lumMod val="60000"/>
              <a:lumOff val="40000"/>
            </a:schemeClr>
          </a:solidFill>
        </p:spPr>
        <p:txBody>
          <a:bodyPr vert="horz" lIns="91440" tIns="45720" rIns="91440" bIns="45720" rtlCol="0">
            <a:normAutofit/>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600" b="0" dirty="0" smtClean="0"/>
              <a:t>…</a:t>
            </a:r>
          </a:p>
          <a:p>
            <a:endParaRPr lang="fr-FR" sz="2600" dirty="0"/>
          </a:p>
        </p:txBody>
      </p:sp>
    </p:spTree>
    <p:extLst>
      <p:ext uri="{BB962C8B-B14F-4D97-AF65-F5344CB8AC3E}">
        <p14:creationId xmlns:p14="http://schemas.microsoft.com/office/powerpoint/2010/main" val="3768910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que-ife-2016-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masque-ife-2016-1</Template>
  <TotalTime>691</TotalTime>
  <Words>1676</Words>
  <Application>Microsoft Office PowerPoint</Application>
  <PresentationFormat>Affichage à l'écran (4:3)</PresentationFormat>
  <Paragraphs>285</Paragraphs>
  <Slides>19</Slides>
  <Notes>14</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masque-ife-2016-1</vt:lpstr>
      <vt:lpstr>Insectophagia</vt:lpstr>
      <vt:lpstr>Déroulement de l’atelier</vt:lpstr>
      <vt:lpstr>  JEN Lab, un projet financé par l’Agence Nationale de la Recherche</vt:lpstr>
      <vt:lpstr>Les partenaires du projet</vt:lpstr>
      <vt:lpstr>Projet Jen Lab</vt:lpstr>
      <vt:lpstr>Au cours de l’atelier, si on s’interrogeait sur … </vt:lpstr>
      <vt:lpstr>Vidéo de présentation du jeu</vt:lpstr>
      <vt:lpstr>1- Vos questions et retours sur …</vt:lpstr>
      <vt:lpstr>2-Vos questions et retours sur …</vt:lpstr>
      <vt:lpstr>Les documents du jeu</vt:lpstr>
      <vt:lpstr>Vos interrogations</vt:lpstr>
      <vt:lpstr>Présentation PowerPoint</vt:lpstr>
      <vt:lpstr>Des exemples: une équipe enseignante  pluridisciplinaire</vt:lpstr>
      <vt:lpstr>Des équipes constituées différemment d’un lycée à l’autre, la confirmation d’une adaptation possible</vt:lpstr>
      <vt:lpstr>Où trouver le jeu ?</vt:lpstr>
      <vt:lpstr>Et pourquoi pas …</vt:lpstr>
      <vt:lpstr>Présentation PowerPoint</vt:lpstr>
      <vt:lpstr>Présentation PowerPoint</vt:lpstr>
      <vt:lpstr>Présentation PowerPoint</vt:lpstr>
    </vt:vector>
  </TitlesOfParts>
  <Company>ENS de Lyon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Rabatel Jean pierre</dc:creator>
  <cp:lastModifiedBy>Rabatel Jean-Pierre</cp:lastModifiedBy>
  <cp:revision>40</cp:revision>
  <dcterms:created xsi:type="dcterms:W3CDTF">2017-01-31T13:12:20Z</dcterms:created>
  <dcterms:modified xsi:type="dcterms:W3CDTF">2019-03-11T17:53:58Z</dcterms:modified>
</cp:coreProperties>
</file>